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16"/>
    <p:sldId id="257" r:id="rId117"/>
    <p:sldId id="258" r:id="rId118"/>
    <p:sldId id="259" r:id="rId119"/>
    <p:sldId id="260" r:id="rId120"/>
    <p:sldId id="261" r:id="rId121"/>
    <p:sldId id="262" r:id="rId122"/>
    <p:sldId id="263" r:id="rId123"/>
    <p:sldId id="264" r:id="rId124"/>
    <p:sldId id="265" r:id="rId125"/>
    <p:sldId id="266" r:id="rId126"/>
    <p:sldId id="267" r:id="rId127"/>
    <p:sldId id="268" r:id="rId128"/>
    <p:sldId id="269" r:id="rId129"/>
    <p:sldId id="270" r:id="rId130"/>
    <p:sldId id="271" r:id="rId131"/>
    <p:sldId id="272" r:id="rId132"/>
    <p:sldId id="273" r:id="rId133"/>
    <p:sldId id="274" r:id="rId134"/>
    <p:sldId id="275" r:id="rId135"/>
    <p:sldId id="276" r:id="rId136"/>
    <p:sldId id="277" r:id="rId13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Bebas Neue" charset="1" panose="00000500000000000000"/>
      <p:regular r:id="rId10"/>
    </p:embeddedFont>
    <p:embeddedFont>
      <p:font typeface="Bebas Neue Bold" charset="1" panose="020B0606020202050201"/>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DM Sans" charset="1" panose="00000000000000000000"/>
      <p:regular r:id="rId16"/>
    </p:embeddedFont>
    <p:embeddedFont>
      <p:font typeface="DM Sans Bold" charset="1" panose="00000000000000000000"/>
      <p:regular r:id="rId17"/>
    </p:embeddedFont>
    <p:embeddedFont>
      <p:font typeface="DM Sans Italics" charset="1" panose="00000000000000000000"/>
      <p:regular r:id="rId18"/>
    </p:embeddedFont>
    <p:embeddedFont>
      <p:font typeface="DM Sans Bold Italics" charset="1" panose="00000000000000000000"/>
      <p:regular r:id="rId19"/>
    </p:embeddedFont>
    <p:embeddedFont>
      <p:font typeface="Open Sans Extra Bold" charset="1" panose="020B0906030804020204"/>
      <p:regular r:id="rId20"/>
    </p:embeddedFont>
    <p:embeddedFont>
      <p:font typeface="Open Sans Extra Bold Italics" charset="1" panose="020B0906030804020204"/>
      <p:regular r:id="rId21"/>
    </p:embeddedFont>
    <p:embeddedFont>
      <p:font typeface="TT Lakes Neue" charset="1" panose="02010001040000080307"/>
      <p:regular r:id="rId22"/>
    </p:embeddedFont>
    <p:embeddedFont>
      <p:font typeface="TT Lakes Neue Bold" charset="1" panose="02010001040000080307"/>
      <p:regular r:id="rId23"/>
    </p:embeddedFont>
    <p:embeddedFont>
      <p:font typeface="TT Lakes Neue Italics" charset="1" panose="02010001040000080307"/>
      <p:regular r:id="rId24"/>
    </p:embeddedFont>
    <p:embeddedFont>
      <p:font typeface="TT Lakes Neue Bold Italics" charset="1" panose="02010001040000080307"/>
      <p:regular r:id="rId25"/>
    </p:embeddedFont>
    <p:embeddedFont>
      <p:font typeface="Agrandir Narrow" charset="1" panose="00000506000000000000"/>
      <p:regular r:id="rId26"/>
    </p:embeddedFont>
    <p:embeddedFont>
      <p:font typeface="Agrandir Narrow Bold" charset="1" panose="00000806000000000000"/>
      <p:regular r:id="rId27"/>
    </p:embeddedFont>
    <p:embeddedFont>
      <p:font typeface="Agrandir Narrow Italics" charset="1" panose="00000506000000000000"/>
      <p:regular r:id="rId28"/>
    </p:embeddedFont>
    <p:embeddedFont>
      <p:font typeface="Agrandir Narrow Bold Italics" charset="1" panose="00000806000000000000"/>
      <p:regular r:id="rId29"/>
    </p:embeddedFont>
    <p:embeddedFont>
      <p:font typeface="Agrandir Narrow Thin" charset="1" panose="00000206000000000000"/>
      <p:regular r:id="rId30"/>
    </p:embeddedFont>
    <p:embeddedFont>
      <p:font typeface="Agrandir Narrow Thin Italics" charset="1" panose="00000206000000000000"/>
      <p:regular r:id="rId31"/>
    </p:embeddedFont>
    <p:embeddedFont>
      <p:font typeface="Agrandir Narrow Medium" charset="1" panose="00000606000000000000"/>
      <p:regular r:id="rId32"/>
    </p:embeddedFont>
    <p:embeddedFont>
      <p:font typeface="Agrandir Narrow Medium Italics" charset="1" panose="00000606000000000000"/>
      <p:regular r:id="rId33"/>
    </p:embeddedFont>
    <p:embeddedFont>
      <p:font typeface="Agrandir Narrow Ultra-Bold" charset="1" panose="00000906000000000000"/>
      <p:regular r:id="rId34"/>
    </p:embeddedFont>
    <p:embeddedFont>
      <p:font typeface="Agrandir Narrow Ultra-Bold Italics" charset="1" panose="00000906000000000000"/>
      <p:regular r:id="rId35"/>
    </p:embeddedFont>
    <p:embeddedFont>
      <p:font typeface="Agrandir Narrow Heavy" charset="1" panose="00000A06000000000000"/>
      <p:regular r:id="rId36"/>
    </p:embeddedFont>
    <p:embeddedFont>
      <p:font typeface="Agrandir Narrow Heavy Italics" charset="1" panose="00000A06000000000000"/>
      <p:regular r:id="rId37"/>
    </p:embeddedFont>
    <p:embeddedFont>
      <p:font typeface="Canva Sans" charset="1" panose="020B0503030501040103"/>
      <p:regular r:id="rId38"/>
    </p:embeddedFont>
    <p:embeddedFont>
      <p:font typeface="Canva Sans Bold" charset="1" panose="020B0803030501040103"/>
      <p:regular r:id="rId39"/>
    </p:embeddedFont>
    <p:embeddedFont>
      <p:font typeface="Canva Sans Italics" charset="1" panose="020B0503030501040103"/>
      <p:regular r:id="rId40"/>
    </p:embeddedFont>
    <p:embeddedFont>
      <p:font typeface="Canva Sans Bold Italics" charset="1" panose="020B0803030501040103"/>
      <p:regular r:id="rId41"/>
    </p:embeddedFont>
    <p:embeddedFont>
      <p:font typeface="Canva Sans Medium" charset="1" panose="020B0603030501040103"/>
      <p:regular r:id="rId42"/>
    </p:embeddedFont>
    <p:embeddedFont>
      <p:font typeface="Canva Sans Medium Italics" charset="1" panose="020B0603030501040103"/>
      <p:regular r:id="rId43"/>
    </p:embeddedFont>
    <p:embeddedFont>
      <p:font typeface="Poppins" charset="1" panose="00000500000000000000"/>
      <p:regular r:id="rId44"/>
    </p:embeddedFont>
    <p:embeddedFont>
      <p:font typeface="Poppins Bold" charset="1" panose="00000800000000000000"/>
      <p:regular r:id="rId45"/>
    </p:embeddedFont>
    <p:embeddedFont>
      <p:font typeface="Poppins Italics" charset="1" panose="00000500000000000000"/>
      <p:regular r:id="rId46"/>
    </p:embeddedFont>
    <p:embeddedFont>
      <p:font typeface="Poppins Bold Italics" charset="1" panose="00000800000000000000"/>
      <p:regular r:id="rId47"/>
    </p:embeddedFont>
    <p:embeddedFont>
      <p:font typeface="Poppins Thin" charset="1" panose="00000300000000000000"/>
      <p:regular r:id="rId48"/>
    </p:embeddedFont>
    <p:embeddedFont>
      <p:font typeface="Poppins Thin Italics" charset="1" panose="00000300000000000000"/>
      <p:regular r:id="rId49"/>
    </p:embeddedFont>
    <p:embeddedFont>
      <p:font typeface="Poppins Extra-Light" charset="1" panose="00000300000000000000"/>
      <p:regular r:id="rId50"/>
    </p:embeddedFont>
    <p:embeddedFont>
      <p:font typeface="Poppins Extra-Light Italics" charset="1" panose="00000300000000000000"/>
      <p:regular r:id="rId51"/>
    </p:embeddedFont>
    <p:embeddedFont>
      <p:font typeface="Poppins Light" charset="1" panose="00000400000000000000"/>
      <p:regular r:id="rId52"/>
    </p:embeddedFont>
    <p:embeddedFont>
      <p:font typeface="Poppins Light Italics" charset="1" panose="00000400000000000000"/>
      <p:regular r:id="rId53"/>
    </p:embeddedFont>
    <p:embeddedFont>
      <p:font typeface="Poppins Medium" charset="1" panose="00000600000000000000"/>
      <p:regular r:id="rId54"/>
    </p:embeddedFont>
    <p:embeddedFont>
      <p:font typeface="Poppins Medium Italics" charset="1" panose="00000600000000000000"/>
      <p:regular r:id="rId55"/>
    </p:embeddedFont>
    <p:embeddedFont>
      <p:font typeface="Poppins Semi-Bold" charset="1" panose="00000700000000000000"/>
      <p:regular r:id="rId56"/>
    </p:embeddedFont>
    <p:embeddedFont>
      <p:font typeface="Poppins Semi-Bold Italics" charset="1" panose="00000700000000000000"/>
      <p:regular r:id="rId57"/>
    </p:embeddedFont>
    <p:embeddedFont>
      <p:font typeface="Poppins Ultra-Bold" charset="1" panose="00000900000000000000"/>
      <p:regular r:id="rId58"/>
    </p:embeddedFont>
    <p:embeddedFont>
      <p:font typeface="Poppins Ultra-Bold Italics" charset="1" panose="00000900000000000000"/>
      <p:regular r:id="rId59"/>
    </p:embeddedFont>
    <p:embeddedFont>
      <p:font typeface="Poppins Heavy" charset="1" panose="00000A00000000000000"/>
      <p:regular r:id="rId60"/>
    </p:embeddedFont>
    <p:embeddedFont>
      <p:font typeface="Poppins Heavy Italics" charset="1" panose="00000A00000000000000"/>
      <p:regular r:id="rId61"/>
    </p:embeddedFont>
    <p:embeddedFont>
      <p:font typeface="Jaturat" charset="1" panose="00000000000000000000"/>
      <p:regular r:id="rId62"/>
    </p:embeddedFont>
    <p:embeddedFont>
      <p:font typeface="Jaturat Bold" charset="1" panose="00000000000000000000"/>
      <p:regular r:id="rId63"/>
    </p:embeddedFont>
    <p:embeddedFont>
      <p:font typeface="Jaturat Italics" charset="1" panose="00000000000000000000"/>
      <p:regular r:id="rId64"/>
    </p:embeddedFont>
    <p:embeddedFont>
      <p:font typeface="Jaturat Bold Italics" charset="1" panose="00000000000000000000"/>
      <p:regular r:id="rId65"/>
    </p:embeddedFont>
    <p:embeddedFont>
      <p:font typeface="Jaturat Thin" charset="1" panose="00000000000000000000"/>
      <p:regular r:id="rId66"/>
    </p:embeddedFont>
    <p:embeddedFont>
      <p:font typeface="Jaturat Thin Italics" charset="1" panose="00000000000000000000"/>
      <p:regular r:id="rId67"/>
    </p:embeddedFont>
    <p:embeddedFont>
      <p:font typeface="Jaturat Light" charset="1" panose="00000000000000000000"/>
      <p:regular r:id="rId68"/>
    </p:embeddedFont>
    <p:embeddedFont>
      <p:font typeface="Jaturat Light Italics" charset="1" panose="00000000000000000000"/>
      <p:regular r:id="rId69"/>
    </p:embeddedFont>
    <p:embeddedFont>
      <p:font typeface="Jaturat Medium" charset="1" panose="00000000000000000000"/>
      <p:regular r:id="rId70"/>
    </p:embeddedFont>
    <p:embeddedFont>
      <p:font typeface="Jaturat Medium Italics" charset="1" panose="00000000000000000000"/>
      <p:regular r:id="rId71"/>
    </p:embeddedFont>
    <p:embeddedFont>
      <p:font typeface="Jaturat Semi-Bold" charset="1" panose="00000000000000000000"/>
      <p:regular r:id="rId72"/>
    </p:embeddedFont>
    <p:embeddedFont>
      <p:font typeface="Jaturat Semi-Bold Italics" charset="1" panose="00000000000000000000"/>
      <p:regular r:id="rId73"/>
    </p:embeddedFont>
    <p:embeddedFont>
      <p:font typeface="Jaturat Ultra-Bold" charset="1" panose="00000000000000000000"/>
      <p:regular r:id="rId74"/>
    </p:embeddedFont>
    <p:embeddedFont>
      <p:font typeface="Jaturat Ultra-Bold Italics" charset="1" panose="00000000000000000000"/>
      <p:regular r:id="rId75"/>
    </p:embeddedFont>
    <p:embeddedFont>
      <p:font typeface="Jaturat Heavy" charset="1" panose="00000000000000000000"/>
      <p:regular r:id="rId76"/>
    </p:embeddedFont>
    <p:embeddedFont>
      <p:font typeface="Jaturat Heavy Italics" charset="1" panose="00000000000000000000"/>
      <p:regular r:id="rId77"/>
    </p:embeddedFont>
    <p:embeddedFont>
      <p:font typeface="Clear Sans" charset="1" panose="020B0503030202020304"/>
      <p:regular r:id="rId78"/>
    </p:embeddedFont>
    <p:embeddedFont>
      <p:font typeface="Clear Sans Bold" charset="1" panose="020B0803030202020304"/>
      <p:regular r:id="rId79"/>
    </p:embeddedFont>
    <p:embeddedFont>
      <p:font typeface="Clear Sans Italics" charset="1" panose="020B0503030202090304"/>
      <p:regular r:id="rId80"/>
    </p:embeddedFont>
    <p:embeddedFont>
      <p:font typeface="Clear Sans Bold Italics" charset="1" panose="020B0803030202090304"/>
      <p:regular r:id="rId81"/>
    </p:embeddedFont>
    <p:embeddedFont>
      <p:font typeface="Clear Sans Thin" charset="1" panose="020B0203030202020304"/>
      <p:regular r:id="rId82"/>
    </p:embeddedFont>
    <p:embeddedFont>
      <p:font typeface="Clear Sans Light" charset="1" panose="020B0303030202020304"/>
      <p:regular r:id="rId83"/>
    </p:embeddedFont>
    <p:embeddedFont>
      <p:font typeface="Clear Sans Medium" charset="1" panose="020B0603030202020304"/>
      <p:regular r:id="rId84"/>
    </p:embeddedFont>
    <p:embeddedFont>
      <p:font typeface="Clear Sans Medium Italics" charset="1" panose="020B0603030202090304"/>
      <p:regular r:id="rId85"/>
    </p:embeddedFont>
    <p:embeddedFont>
      <p:font typeface="Open Sauce" charset="1" panose="00000500000000000000"/>
      <p:regular r:id="rId86"/>
    </p:embeddedFont>
    <p:embeddedFont>
      <p:font typeface="Open Sauce Bold" charset="1" panose="00000800000000000000"/>
      <p:regular r:id="rId87"/>
    </p:embeddedFont>
    <p:embeddedFont>
      <p:font typeface="Open Sauce Italics" charset="1" panose="00000500000000000000"/>
      <p:regular r:id="rId88"/>
    </p:embeddedFont>
    <p:embeddedFont>
      <p:font typeface="Open Sauce Bold Italics" charset="1" panose="00000800000000000000"/>
      <p:regular r:id="rId89"/>
    </p:embeddedFont>
    <p:embeddedFont>
      <p:font typeface="Open Sauce Light" charset="1" panose="00000400000000000000"/>
      <p:regular r:id="rId90"/>
    </p:embeddedFont>
    <p:embeddedFont>
      <p:font typeface="Open Sauce Light Italics" charset="1" panose="00000400000000000000"/>
      <p:regular r:id="rId91"/>
    </p:embeddedFont>
    <p:embeddedFont>
      <p:font typeface="Open Sauce Medium" charset="1" panose="00000600000000000000"/>
      <p:regular r:id="rId92"/>
    </p:embeddedFont>
    <p:embeddedFont>
      <p:font typeface="Open Sauce Medium Italics" charset="1" panose="00000600000000000000"/>
      <p:regular r:id="rId93"/>
    </p:embeddedFont>
    <p:embeddedFont>
      <p:font typeface="Open Sauce Semi-Bold" charset="1" panose="00000700000000000000"/>
      <p:regular r:id="rId94"/>
    </p:embeddedFont>
    <p:embeddedFont>
      <p:font typeface="Open Sauce Semi-Bold Italics" charset="1" panose="00000700000000000000"/>
      <p:regular r:id="rId95"/>
    </p:embeddedFont>
    <p:embeddedFont>
      <p:font typeface="Open Sauce Heavy" charset="1" panose="00000A00000000000000"/>
      <p:regular r:id="rId96"/>
    </p:embeddedFont>
    <p:embeddedFont>
      <p:font typeface="Open Sauce Heavy Italics" charset="1" panose="00000A00000000000000"/>
      <p:regular r:id="rId97"/>
    </p:embeddedFont>
    <p:embeddedFont>
      <p:font typeface="Montserrat" charset="1" panose="00000500000000000000"/>
      <p:regular r:id="rId98"/>
    </p:embeddedFont>
    <p:embeddedFont>
      <p:font typeface="Montserrat Bold" charset="1" panose="00000800000000000000"/>
      <p:regular r:id="rId99"/>
    </p:embeddedFont>
    <p:embeddedFont>
      <p:font typeface="Montserrat Italics" charset="1" panose="00000500000000000000"/>
      <p:regular r:id="rId100"/>
    </p:embeddedFont>
    <p:embeddedFont>
      <p:font typeface="Montserrat Bold Italics" charset="1" panose="00000800000000000000"/>
      <p:regular r:id="rId101"/>
    </p:embeddedFont>
    <p:embeddedFont>
      <p:font typeface="Montserrat Thin" charset="1" panose="00000300000000000000"/>
      <p:regular r:id="rId102"/>
    </p:embeddedFont>
    <p:embeddedFont>
      <p:font typeface="Montserrat Thin Italics" charset="1" panose="00000300000000000000"/>
      <p:regular r:id="rId103"/>
    </p:embeddedFont>
    <p:embeddedFont>
      <p:font typeface="Montserrat Extra-Light" charset="1" panose="00000300000000000000"/>
      <p:regular r:id="rId104"/>
    </p:embeddedFont>
    <p:embeddedFont>
      <p:font typeface="Montserrat Extra-Light Italics" charset="1" panose="00000300000000000000"/>
      <p:regular r:id="rId105"/>
    </p:embeddedFont>
    <p:embeddedFont>
      <p:font typeface="Montserrat Light" charset="1" panose="00000400000000000000"/>
      <p:regular r:id="rId106"/>
    </p:embeddedFont>
    <p:embeddedFont>
      <p:font typeface="Montserrat Light Italics" charset="1" panose="00000400000000000000"/>
      <p:regular r:id="rId107"/>
    </p:embeddedFont>
    <p:embeddedFont>
      <p:font typeface="Montserrat Medium" charset="1" panose="00000600000000000000"/>
      <p:regular r:id="rId108"/>
    </p:embeddedFont>
    <p:embeddedFont>
      <p:font typeface="Montserrat Medium Italics" charset="1" panose="00000600000000000000"/>
      <p:regular r:id="rId109"/>
    </p:embeddedFont>
    <p:embeddedFont>
      <p:font typeface="Montserrat Semi-Bold" charset="1" panose="00000700000000000000"/>
      <p:regular r:id="rId110"/>
    </p:embeddedFont>
    <p:embeddedFont>
      <p:font typeface="Montserrat Semi-Bold Italics" charset="1" panose="00000700000000000000"/>
      <p:regular r:id="rId111"/>
    </p:embeddedFont>
    <p:embeddedFont>
      <p:font typeface="Montserrat Ultra-Bold" charset="1" panose="00000900000000000000"/>
      <p:regular r:id="rId112"/>
    </p:embeddedFont>
    <p:embeddedFont>
      <p:font typeface="Montserrat Ultra-Bold Italics" charset="1" panose="00000900000000000000"/>
      <p:regular r:id="rId113"/>
    </p:embeddedFont>
    <p:embeddedFont>
      <p:font typeface="Montserrat Heavy" charset="1" panose="00000A00000000000000"/>
      <p:regular r:id="rId114"/>
    </p:embeddedFont>
    <p:embeddedFont>
      <p:font typeface="Montserrat Heavy Italics" charset="1" panose="00000A00000000000000"/>
      <p:regular r:id="rId1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2.xml"/><Relationship Id="rId21" Type="http://schemas.openxmlformats.org/officeDocument/2006/relationships/font" Target="fonts/font21.fntdata"/><Relationship Id="rId42" Type="http://schemas.openxmlformats.org/officeDocument/2006/relationships/font" Target="fonts/font42.fntdata"/><Relationship Id="rId63" Type="http://schemas.openxmlformats.org/officeDocument/2006/relationships/font" Target="fonts/font63.fntdata"/><Relationship Id="rId84" Type="http://schemas.openxmlformats.org/officeDocument/2006/relationships/font" Target="fonts/font84.fntdata"/><Relationship Id="rId138" Type="http://schemas.openxmlformats.org/officeDocument/2006/relationships/customXml" Target="../customXml/item1.xml"/><Relationship Id="rId107" Type="http://schemas.openxmlformats.org/officeDocument/2006/relationships/font" Target="fonts/font107.fntdata"/><Relationship Id="rId16" Type="http://schemas.openxmlformats.org/officeDocument/2006/relationships/font" Target="fonts/font16.fntdata"/><Relationship Id="rId102" Type="http://schemas.openxmlformats.org/officeDocument/2006/relationships/font" Target="fonts/font102.fntdata"/><Relationship Id="rId11" Type="http://schemas.openxmlformats.org/officeDocument/2006/relationships/font" Target="fonts/font11.fntdata"/><Relationship Id="rId123" Type="http://schemas.openxmlformats.org/officeDocument/2006/relationships/slide" Target="slides/slide8.xml"/><Relationship Id="rId128" Type="http://schemas.openxmlformats.org/officeDocument/2006/relationships/slide" Target="slides/slide13.xml"/><Relationship Id="rId32" Type="http://schemas.openxmlformats.org/officeDocument/2006/relationships/font" Target="fonts/font32.fntdata"/><Relationship Id="rId37" Type="http://schemas.openxmlformats.org/officeDocument/2006/relationships/font" Target="fonts/font37.fntdata"/><Relationship Id="rId53" Type="http://schemas.openxmlformats.org/officeDocument/2006/relationships/font" Target="fonts/font53.fntdata"/><Relationship Id="rId58" Type="http://schemas.openxmlformats.org/officeDocument/2006/relationships/font" Target="fonts/font58.fntdata"/><Relationship Id="rId74" Type="http://schemas.openxmlformats.org/officeDocument/2006/relationships/font" Target="fonts/font74.fntdata"/><Relationship Id="rId79" Type="http://schemas.openxmlformats.org/officeDocument/2006/relationships/font" Target="fonts/font79.fntdata"/><Relationship Id="rId5" Type="http://schemas.openxmlformats.org/officeDocument/2006/relationships/tableStyles" Target="tableStyles.xml"/><Relationship Id="rId90" Type="http://schemas.openxmlformats.org/officeDocument/2006/relationships/font" Target="fonts/font90.fntdata"/><Relationship Id="rId95" Type="http://schemas.openxmlformats.org/officeDocument/2006/relationships/font" Target="fonts/font95.fntdata"/><Relationship Id="rId113" Type="http://schemas.openxmlformats.org/officeDocument/2006/relationships/font" Target="fonts/font113.fntdata"/><Relationship Id="rId118" Type="http://schemas.openxmlformats.org/officeDocument/2006/relationships/slide" Target="slides/slide3.xml"/><Relationship Id="rId134" Type="http://schemas.openxmlformats.org/officeDocument/2006/relationships/slide" Target="slides/slide19.xml"/><Relationship Id="rId22" Type="http://schemas.openxmlformats.org/officeDocument/2006/relationships/font" Target="fonts/font22.fntdata"/><Relationship Id="rId27" Type="http://schemas.openxmlformats.org/officeDocument/2006/relationships/font" Target="fonts/font27.fntdata"/><Relationship Id="rId43" Type="http://schemas.openxmlformats.org/officeDocument/2006/relationships/font" Target="fonts/font43.fntdata"/><Relationship Id="rId48" Type="http://schemas.openxmlformats.org/officeDocument/2006/relationships/font" Target="fonts/font48.fntdata"/><Relationship Id="rId64" Type="http://schemas.openxmlformats.org/officeDocument/2006/relationships/font" Target="fonts/font64.fntdata"/><Relationship Id="rId69" Type="http://schemas.openxmlformats.org/officeDocument/2006/relationships/font" Target="fonts/font69.fntdata"/><Relationship Id="rId139" Type="http://schemas.openxmlformats.org/officeDocument/2006/relationships/customXml" Target="../customXml/item2.xml"/><Relationship Id="rId80" Type="http://schemas.openxmlformats.org/officeDocument/2006/relationships/font" Target="fonts/font80.fntdata"/><Relationship Id="rId85" Type="http://schemas.openxmlformats.org/officeDocument/2006/relationships/font" Target="fonts/font85.fntdata"/><Relationship Id="rId103" Type="http://schemas.openxmlformats.org/officeDocument/2006/relationships/font" Target="fonts/font103.fntdata"/><Relationship Id="rId108" Type="http://schemas.openxmlformats.org/officeDocument/2006/relationships/font" Target="fonts/font108.fntdata"/><Relationship Id="rId12" Type="http://schemas.openxmlformats.org/officeDocument/2006/relationships/font" Target="fonts/font12.fntdata"/><Relationship Id="rId124" Type="http://schemas.openxmlformats.org/officeDocument/2006/relationships/slide" Target="slides/slide9.xml"/><Relationship Id="rId129" Type="http://schemas.openxmlformats.org/officeDocument/2006/relationships/slide" Target="slides/slide14.xml"/><Relationship Id="rId17" Type="http://schemas.openxmlformats.org/officeDocument/2006/relationships/font" Target="fonts/font17.fntdata"/><Relationship Id="rId33" Type="http://schemas.openxmlformats.org/officeDocument/2006/relationships/font" Target="fonts/font33.fntdata"/><Relationship Id="rId38" Type="http://schemas.openxmlformats.org/officeDocument/2006/relationships/font" Target="fonts/font38.fntdata"/><Relationship Id="rId59" Type="http://schemas.openxmlformats.org/officeDocument/2006/relationships/font" Target="fonts/font59.fntdata"/><Relationship Id="rId54" Type="http://schemas.openxmlformats.org/officeDocument/2006/relationships/font" Target="fonts/font54.fntdata"/><Relationship Id="rId70" Type="http://schemas.openxmlformats.org/officeDocument/2006/relationships/font" Target="fonts/font70.fntdata"/><Relationship Id="rId75" Type="http://schemas.openxmlformats.org/officeDocument/2006/relationships/font" Target="fonts/font75.fntdata"/><Relationship Id="rId91" Type="http://schemas.openxmlformats.org/officeDocument/2006/relationships/font" Target="fonts/font91.fntdata"/><Relationship Id="rId96" Type="http://schemas.openxmlformats.org/officeDocument/2006/relationships/font" Target="fonts/font96.fntdata"/><Relationship Id="rId14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font" Target="fonts/font6.fntdata"/><Relationship Id="rId114" Type="http://schemas.openxmlformats.org/officeDocument/2006/relationships/font" Target="fonts/font114.fntdata"/><Relationship Id="rId119" Type="http://schemas.openxmlformats.org/officeDocument/2006/relationships/slide" Target="slides/slide4.xml"/><Relationship Id="rId23" Type="http://schemas.openxmlformats.org/officeDocument/2006/relationships/font" Target="fonts/font23.fntdata"/><Relationship Id="rId28" Type="http://schemas.openxmlformats.org/officeDocument/2006/relationships/font" Target="fonts/font28.fntdata"/><Relationship Id="rId49" Type="http://schemas.openxmlformats.org/officeDocument/2006/relationships/font" Target="fonts/font49.fntdata"/><Relationship Id="rId130" Type="http://schemas.openxmlformats.org/officeDocument/2006/relationships/slide" Target="slides/slide15.xml"/><Relationship Id="rId135" Type="http://schemas.openxmlformats.org/officeDocument/2006/relationships/slide" Target="slides/slide20.xml"/><Relationship Id="rId44" Type="http://schemas.openxmlformats.org/officeDocument/2006/relationships/font" Target="fonts/font44.fntdata"/><Relationship Id="rId60" Type="http://schemas.openxmlformats.org/officeDocument/2006/relationships/font" Target="fonts/font60.fntdata"/><Relationship Id="rId65" Type="http://schemas.openxmlformats.org/officeDocument/2006/relationships/font" Target="fonts/font65.fntdata"/><Relationship Id="rId81" Type="http://schemas.openxmlformats.org/officeDocument/2006/relationships/font" Target="fonts/font81.fntdata"/><Relationship Id="rId86" Type="http://schemas.openxmlformats.org/officeDocument/2006/relationships/font" Target="fonts/font86.fntdata"/><Relationship Id="rId109" Type="http://schemas.openxmlformats.org/officeDocument/2006/relationships/font" Target="fonts/font109.fntdata"/><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font" Target="fonts/font39.fntdata"/><Relationship Id="rId104" Type="http://schemas.openxmlformats.org/officeDocument/2006/relationships/font" Target="fonts/font104.fntdata"/><Relationship Id="rId120" Type="http://schemas.openxmlformats.org/officeDocument/2006/relationships/slide" Target="slides/slide5.xml"/><Relationship Id="rId125" Type="http://schemas.openxmlformats.org/officeDocument/2006/relationships/slide" Target="slides/slide10.xml"/><Relationship Id="rId34" Type="http://schemas.openxmlformats.org/officeDocument/2006/relationships/font" Target="fonts/font34.fntdata"/><Relationship Id="rId50" Type="http://schemas.openxmlformats.org/officeDocument/2006/relationships/font" Target="fonts/font50.fntdata"/><Relationship Id="rId55" Type="http://schemas.openxmlformats.org/officeDocument/2006/relationships/font" Target="fonts/font55.fntdata"/><Relationship Id="rId76" Type="http://schemas.openxmlformats.org/officeDocument/2006/relationships/font" Target="fonts/font76.fntdata"/><Relationship Id="rId97" Type="http://schemas.openxmlformats.org/officeDocument/2006/relationships/font" Target="fonts/font97.fntdata"/><Relationship Id="rId7" Type="http://schemas.openxmlformats.org/officeDocument/2006/relationships/font" Target="fonts/font7.fntdata"/><Relationship Id="rId71" Type="http://schemas.openxmlformats.org/officeDocument/2006/relationships/font" Target="fonts/font71.fntdata"/><Relationship Id="rId92" Type="http://schemas.openxmlformats.org/officeDocument/2006/relationships/font" Target="fonts/font92.fntdata"/><Relationship Id="rId2" Type="http://schemas.openxmlformats.org/officeDocument/2006/relationships/presProps" Target="presProps.xml"/><Relationship Id="rId29" Type="http://schemas.openxmlformats.org/officeDocument/2006/relationships/font" Target="fonts/font29.fntdata"/><Relationship Id="rId110" Type="http://schemas.openxmlformats.org/officeDocument/2006/relationships/font" Target="fonts/font110.fntdata"/><Relationship Id="rId115" Type="http://schemas.openxmlformats.org/officeDocument/2006/relationships/font" Target="fonts/font115.fntdata"/><Relationship Id="rId131" Type="http://schemas.openxmlformats.org/officeDocument/2006/relationships/slide" Target="slides/slide16.xml"/><Relationship Id="rId136" Type="http://schemas.openxmlformats.org/officeDocument/2006/relationships/slide" Target="slides/slide21.xml"/><Relationship Id="rId24" Type="http://schemas.openxmlformats.org/officeDocument/2006/relationships/font" Target="fonts/font24.fntdata"/><Relationship Id="rId40" Type="http://schemas.openxmlformats.org/officeDocument/2006/relationships/font" Target="fonts/font40.fntdata"/><Relationship Id="rId45" Type="http://schemas.openxmlformats.org/officeDocument/2006/relationships/font" Target="fonts/font45.fntdata"/><Relationship Id="rId66" Type="http://schemas.openxmlformats.org/officeDocument/2006/relationships/font" Target="fonts/font66.fntdata"/><Relationship Id="rId87" Type="http://schemas.openxmlformats.org/officeDocument/2006/relationships/font" Target="fonts/font87.fntdata"/><Relationship Id="rId61" Type="http://schemas.openxmlformats.org/officeDocument/2006/relationships/font" Target="fonts/font61.fntdata"/><Relationship Id="rId82" Type="http://schemas.openxmlformats.org/officeDocument/2006/relationships/font" Target="fonts/font82.fntdata"/><Relationship Id="rId19" Type="http://schemas.openxmlformats.org/officeDocument/2006/relationships/font" Target="fonts/font19.fntdata"/><Relationship Id="rId100" Type="http://schemas.openxmlformats.org/officeDocument/2006/relationships/font" Target="fonts/font100.fntdata"/><Relationship Id="rId105" Type="http://schemas.openxmlformats.org/officeDocument/2006/relationships/font" Target="fonts/font105.fntdata"/><Relationship Id="rId126" Type="http://schemas.openxmlformats.org/officeDocument/2006/relationships/slide" Target="slides/slide11.xml"/><Relationship Id="rId14" Type="http://schemas.openxmlformats.org/officeDocument/2006/relationships/font" Target="fonts/font14.fntdata"/><Relationship Id="rId30" Type="http://schemas.openxmlformats.org/officeDocument/2006/relationships/font" Target="fonts/font30.fntdata"/><Relationship Id="rId35" Type="http://schemas.openxmlformats.org/officeDocument/2006/relationships/font" Target="fonts/font35.fntdata"/><Relationship Id="rId56" Type="http://schemas.openxmlformats.org/officeDocument/2006/relationships/font" Target="fonts/font56.fntdata"/><Relationship Id="rId77" Type="http://schemas.openxmlformats.org/officeDocument/2006/relationships/font" Target="fonts/font77.fntdata"/><Relationship Id="rId121" Type="http://schemas.openxmlformats.org/officeDocument/2006/relationships/slide" Target="slides/slide6.xml"/><Relationship Id="rId51" Type="http://schemas.openxmlformats.org/officeDocument/2006/relationships/font" Target="fonts/font51.fntdata"/><Relationship Id="rId72" Type="http://schemas.openxmlformats.org/officeDocument/2006/relationships/font" Target="fonts/font72.fntdata"/><Relationship Id="rId8" Type="http://schemas.openxmlformats.org/officeDocument/2006/relationships/font" Target="fonts/font8.fntdata"/><Relationship Id="rId93" Type="http://schemas.openxmlformats.org/officeDocument/2006/relationships/font" Target="fonts/font93.fntdata"/><Relationship Id="rId98" Type="http://schemas.openxmlformats.org/officeDocument/2006/relationships/font" Target="fonts/font98.fntdata"/><Relationship Id="rId3" Type="http://schemas.openxmlformats.org/officeDocument/2006/relationships/viewProps" Target="viewProps.xml"/><Relationship Id="rId116" Type="http://schemas.openxmlformats.org/officeDocument/2006/relationships/slide" Target="slides/slide1.xml"/><Relationship Id="rId137" Type="http://schemas.openxmlformats.org/officeDocument/2006/relationships/slide" Target="slides/slide22.xml"/><Relationship Id="rId25" Type="http://schemas.openxmlformats.org/officeDocument/2006/relationships/font" Target="fonts/font25.fntdata"/><Relationship Id="rId46" Type="http://schemas.openxmlformats.org/officeDocument/2006/relationships/font" Target="fonts/font46.fntdata"/><Relationship Id="rId67" Type="http://schemas.openxmlformats.org/officeDocument/2006/relationships/font" Target="fonts/font67.fntdata"/><Relationship Id="rId111" Type="http://schemas.openxmlformats.org/officeDocument/2006/relationships/font" Target="fonts/font111.fntdata"/><Relationship Id="rId132" Type="http://schemas.openxmlformats.org/officeDocument/2006/relationships/slide" Target="slides/slide17.xml"/><Relationship Id="rId20" Type="http://schemas.openxmlformats.org/officeDocument/2006/relationships/font" Target="fonts/font20.fntdata"/><Relationship Id="rId41" Type="http://schemas.openxmlformats.org/officeDocument/2006/relationships/font" Target="fonts/font41.fntdata"/><Relationship Id="rId62" Type="http://schemas.openxmlformats.org/officeDocument/2006/relationships/font" Target="fonts/font62.fntdata"/><Relationship Id="rId83" Type="http://schemas.openxmlformats.org/officeDocument/2006/relationships/font" Target="fonts/font83.fntdata"/><Relationship Id="rId88" Type="http://schemas.openxmlformats.org/officeDocument/2006/relationships/font" Target="fonts/font88.fntdata"/><Relationship Id="rId106" Type="http://schemas.openxmlformats.org/officeDocument/2006/relationships/font" Target="fonts/font106.fntdata"/><Relationship Id="rId127" Type="http://schemas.openxmlformats.org/officeDocument/2006/relationships/slide" Target="slides/slide12.xml"/><Relationship Id="rId15" Type="http://schemas.openxmlformats.org/officeDocument/2006/relationships/font" Target="fonts/font15.fntdata"/><Relationship Id="rId36" Type="http://schemas.openxmlformats.org/officeDocument/2006/relationships/font" Target="fonts/font36.fntdata"/><Relationship Id="rId57" Type="http://schemas.openxmlformats.org/officeDocument/2006/relationships/font" Target="fonts/font57.fntdata"/><Relationship Id="rId10" Type="http://schemas.openxmlformats.org/officeDocument/2006/relationships/font" Target="fonts/font10.fntdata"/><Relationship Id="rId101" Type="http://schemas.openxmlformats.org/officeDocument/2006/relationships/font" Target="fonts/font101.fntdata"/><Relationship Id="rId122" Type="http://schemas.openxmlformats.org/officeDocument/2006/relationships/slide" Target="slides/slide7.xml"/><Relationship Id="rId31" Type="http://schemas.openxmlformats.org/officeDocument/2006/relationships/font" Target="fonts/font31.fntdata"/><Relationship Id="rId52" Type="http://schemas.openxmlformats.org/officeDocument/2006/relationships/font" Target="fonts/font52.fntdata"/><Relationship Id="rId73" Type="http://schemas.openxmlformats.org/officeDocument/2006/relationships/font" Target="fonts/font73.fntdata"/><Relationship Id="rId78" Type="http://schemas.openxmlformats.org/officeDocument/2006/relationships/font" Target="fonts/font78.fntdata"/><Relationship Id="rId94" Type="http://schemas.openxmlformats.org/officeDocument/2006/relationships/font" Target="fonts/font94.fntdata"/><Relationship Id="rId99" Type="http://schemas.openxmlformats.org/officeDocument/2006/relationships/font" Target="fonts/font99.fntdata"/><Relationship Id="rId4" Type="http://schemas.openxmlformats.org/officeDocument/2006/relationships/theme" Target="theme/theme1.xml"/><Relationship Id="rId9" Type="http://schemas.openxmlformats.org/officeDocument/2006/relationships/font" Target="fonts/font9.fntdata"/><Relationship Id="rId26" Type="http://schemas.openxmlformats.org/officeDocument/2006/relationships/font" Target="fonts/font26.fntdata"/><Relationship Id="rId112" Type="http://schemas.openxmlformats.org/officeDocument/2006/relationships/font" Target="fonts/font112.fntdata"/><Relationship Id="rId133" Type="http://schemas.openxmlformats.org/officeDocument/2006/relationships/slide" Target="slides/slide18.xml"/><Relationship Id="rId47" Type="http://schemas.openxmlformats.org/officeDocument/2006/relationships/font" Target="fonts/font47.fntdata"/><Relationship Id="rId68" Type="http://schemas.openxmlformats.org/officeDocument/2006/relationships/font" Target="fonts/font68.fntdata"/><Relationship Id="rId89" Type="http://schemas.openxmlformats.org/officeDocument/2006/relationships/font" Target="fonts/font89.fntdata"/></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jpeg" Type="http://schemas.openxmlformats.org/officeDocument/2006/relationships/image"/><Relationship Id="rId5" Target="../media/VAF003fIBEE.mp4" Type="http://schemas.openxmlformats.org/officeDocument/2006/relationships/video"/><Relationship Id="rId6" Target="../media/VAF003fIBEE.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6.jpeg" Type="http://schemas.openxmlformats.org/officeDocument/2006/relationships/image"/><Relationship Id="rId5" Target="../media/VAF000VkfvM.mp4" Type="http://schemas.openxmlformats.org/officeDocument/2006/relationships/video"/><Relationship Id="rId6" Target="../media/VAF000VkfvM.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4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https://www.youtube.com/watch?v=pDiwAA1cnb0&amp;t=2790s&amp;pp=ygUgbW9kZWxsaW5nIG9mIHNjYXJhIGFybSBpbiBtYXRsYWI%253D" TargetMode="External" Type="http://schemas.openxmlformats.org/officeDocument/2006/relationships/hyperlink"/><Relationship Id="rId3" Target="../media/image18.png" Type="http://schemas.openxmlformats.org/officeDocument/2006/relationships/image"/><Relationship Id="rId4" Target="../media/image19.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https://in.mathworks.com/help/smlink/ref/smlink_linksw.html#d126e5307" TargetMode="External" Type="http://schemas.openxmlformats.org/officeDocument/2006/relationships/hyperlink"/><Relationship Id="rId8" Target="../media/image2.png" Type="http://schemas.openxmlformats.org/officeDocument/2006/relationships/image"/><Relationship Id="rId9" Target="../media/image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CC0DF"/>
        </a:solidFill>
      </p:bgPr>
    </p:bg>
    <p:spTree>
      <p:nvGrpSpPr>
        <p:cNvPr id="1" name=""/>
        <p:cNvGrpSpPr/>
        <p:nvPr/>
      </p:nvGrpSpPr>
      <p:grpSpPr>
        <a:xfrm>
          <a:off x="0" y="0"/>
          <a:ext cx="0" cy="0"/>
          <a:chOff x="0" y="0"/>
          <a:chExt cx="0" cy="0"/>
        </a:xfrm>
      </p:grpSpPr>
      <p:grpSp>
        <p:nvGrpSpPr>
          <p:cNvPr name="Group 2" id="2"/>
          <p:cNvGrpSpPr/>
          <p:nvPr/>
        </p:nvGrpSpPr>
        <p:grpSpPr>
          <a:xfrm rot="0">
            <a:off x="0" y="0"/>
            <a:ext cx="8259433" cy="10287000"/>
            <a:chOff x="0" y="0"/>
            <a:chExt cx="2175324" cy="2709333"/>
          </a:xfrm>
        </p:grpSpPr>
        <p:sp>
          <p:nvSpPr>
            <p:cNvPr name="Freeform 3" id="3"/>
            <p:cNvSpPr/>
            <p:nvPr/>
          </p:nvSpPr>
          <p:spPr>
            <a:xfrm flipH="false" flipV="false" rot="0">
              <a:off x="0" y="0"/>
              <a:ext cx="2175324" cy="2709333"/>
            </a:xfrm>
            <a:custGeom>
              <a:avLst/>
              <a:gdLst/>
              <a:ahLst/>
              <a:cxnLst/>
              <a:rect r="r" b="b" t="t" l="l"/>
              <a:pathLst>
                <a:path h="2709333" w="2175324">
                  <a:moveTo>
                    <a:pt x="0" y="0"/>
                  </a:moveTo>
                  <a:lnTo>
                    <a:pt x="2175324" y="0"/>
                  </a:lnTo>
                  <a:lnTo>
                    <a:pt x="2175324" y="2709333"/>
                  </a:lnTo>
                  <a:lnTo>
                    <a:pt x="0" y="2709333"/>
                  </a:lnTo>
                  <a:close/>
                </a:path>
              </a:pathLst>
            </a:custGeom>
            <a:solidFill>
              <a:srgbClr val="0CC0DF"/>
            </a:solidFill>
          </p:spPr>
        </p:sp>
        <p:sp>
          <p:nvSpPr>
            <p:cNvPr name="TextBox 4" id="4"/>
            <p:cNvSpPr txBox="true"/>
            <p:nvPr/>
          </p:nvSpPr>
          <p:spPr>
            <a:xfrm>
              <a:off x="0" y="-38100"/>
              <a:ext cx="2175324" cy="2747433"/>
            </a:xfrm>
            <a:prstGeom prst="rect">
              <a:avLst/>
            </a:prstGeom>
          </p:spPr>
          <p:txBody>
            <a:bodyPr anchor="ctr" rtlCol="false" tIns="50800" lIns="50800" bIns="50800" rIns="50800"/>
            <a:lstStyle/>
            <a:p>
              <a:pPr algn="ctr">
                <a:lnSpc>
                  <a:spcPts val="3156"/>
                </a:lnSpc>
              </a:pPr>
            </a:p>
          </p:txBody>
        </p:sp>
      </p:grpSp>
      <p:grpSp>
        <p:nvGrpSpPr>
          <p:cNvPr name="Group 5" id="5"/>
          <p:cNvGrpSpPr/>
          <p:nvPr/>
        </p:nvGrpSpPr>
        <p:grpSpPr>
          <a:xfrm rot="0">
            <a:off x="0" y="8412045"/>
            <a:ext cx="8259433" cy="1874955"/>
            <a:chOff x="0" y="0"/>
            <a:chExt cx="2175324" cy="493815"/>
          </a:xfrm>
        </p:grpSpPr>
        <p:sp>
          <p:nvSpPr>
            <p:cNvPr name="Freeform 6" id="6"/>
            <p:cNvSpPr/>
            <p:nvPr/>
          </p:nvSpPr>
          <p:spPr>
            <a:xfrm flipH="false" flipV="false" rot="0">
              <a:off x="0" y="0"/>
              <a:ext cx="2175324" cy="493815"/>
            </a:xfrm>
            <a:custGeom>
              <a:avLst/>
              <a:gdLst/>
              <a:ahLst/>
              <a:cxnLst/>
              <a:rect r="r" b="b" t="t" l="l"/>
              <a:pathLst>
                <a:path h="493815" w="2175324">
                  <a:moveTo>
                    <a:pt x="0" y="0"/>
                  </a:moveTo>
                  <a:lnTo>
                    <a:pt x="2175324" y="0"/>
                  </a:lnTo>
                  <a:lnTo>
                    <a:pt x="2175324" y="493815"/>
                  </a:lnTo>
                  <a:lnTo>
                    <a:pt x="0" y="493815"/>
                  </a:lnTo>
                  <a:close/>
                </a:path>
              </a:pathLst>
            </a:custGeom>
            <a:solidFill>
              <a:srgbClr val="292929"/>
            </a:solidFill>
          </p:spPr>
        </p:sp>
        <p:sp>
          <p:nvSpPr>
            <p:cNvPr name="TextBox 7" id="7"/>
            <p:cNvSpPr txBox="true"/>
            <p:nvPr/>
          </p:nvSpPr>
          <p:spPr>
            <a:xfrm>
              <a:off x="0" y="-19050"/>
              <a:ext cx="2175324" cy="512865"/>
            </a:xfrm>
            <a:prstGeom prst="rect">
              <a:avLst/>
            </a:prstGeom>
          </p:spPr>
          <p:txBody>
            <a:bodyPr anchor="ctr" rtlCol="false" tIns="50800" lIns="50800" bIns="50800" rIns="50800"/>
            <a:lstStyle/>
            <a:p>
              <a:pPr algn="ctr">
                <a:lnSpc>
                  <a:spcPts val="3250"/>
                </a:lnSpc>
              </a:pPr>
            </a:p>
          </p:txBody>
        </p:sp>
      </p:grpSp>
      <p:grpSp>
        <p:nvGrpSpPr>
          <p:cNvPr name="Group 8" id="8"/>
          <p:cNvGrpSpPr/>
          <p:nvPr/>
        </p:nvGrpSpPr>
        <p:grpSpPr>
          <a:xfrm rot="0">
            <a:off x="9235762" y="473031"/>
            <a:ext cx="7931159" cy="1111339"/>
            <a:chOff x="0" y="0"/>
            <a:chExt cx="2088865" cy="292698"/>
          </a:xfrm>
        </p:grpSpPr>
        <p:sp>
          <p:nvSpPr>
            <p:cNvPr name="Freeform 9" id="9"/>
            <p:cNvSpPr/>
            <p:nvPr/>
          </p:nvSpPr>
          <p:spPr>
            <a:xfrm flipH="false" flipV="false" rot="0">
              <a:off x="0" y="0"/>
              <a:ext cx="2088865" cy="292698"/>
            </a:xfrm>
            <a:custGeom>
              <a:avLst/>
              <a:gdLst/>
              <a:ahLst/>
              <a:cxnLst/>
              <a:rect r="r" b="b" t="t" l="l"/>
              <a:pathLst>
                <a:path h="292698" w="2088865">
                  <a:moveTo>
                    <a:pt x="50759" y="0"/>
                  </a:moveTo>
                  <a:lnTo>
                    <a:pt x="2038106" y="0"/>
                  </a:lnTo>
                  <a:cubicBezTo>
                    <a:pt x="2066139" y="0"/>
                    <a:pt x="2088865" y="22726"/>
                    <a:pt x="2088865" y="50759"/>
                  </a:cubicBezTo>
                  <a:lnTo>
                    <a:pt x="2088865" y="241939"/>
                  </a:lnTo>
                  <a:cubicBezTo>
                    <a:pt x="2088865" y="269973"/>
                    <a:pt x="2066139" y="292698"/>
                    <a:pt x="2038106" y="292698"/>
                  </a:cubicBezTo>
                  <a:lnTo>
                    <a:pt x="50759" y="292698"/>
                  </a:lnTo>
                  <a:cubicBezTo>
                    <a:pt x="22726" y="292698"/>
                    <a:pt x="0" y="269973"/>
                    <a:pt x="0" y="241939"/>
                  </a:cubicBezTo>
                  <a:lnTo>
                    <a:pt x="0" y="50759"/>
                  </a:lnTo>
                  <a:cubicBezTo>
                    <a:pt x="0" y="22726"/>
                    <a:pt x="22726" y="0"/>
                    <a:pt x="50759" y="0"/>
                  </a:cubicBezTo>
                  <a:close/>
                </a:path>
              </a:pathLst>
            </a:custGeom>
            <a:solidFill>
              <a:srgbClr val="F4F3F0"/>
            </a:solidFill>
          </p:spPr>
        </p:sp>
        <p:sp>
          <p:nvSpPr>
            <p:cNvPr name="TextBox 10" id="10"/>
            <p:cNvSpPr txBox="true"/>
            <p:nvPr/>
          </p:nvSpPr>
          <p:spPr>
            <a:xfrm>
              <a:off x="0" y="-28575"/>
              <a:ext cx="2088865" cy="321273"/>
            </a:xfrm>
            <a:prstGeom prst="rect">
              <a:avLst/>
            </a:prstGeom>
          </p:spPr>
          <p:txBody>
            <a:bodyPr anchor="ctr" rtlCol="false" tIns="254000" lIns="254000" bIns="254000" rIns="254000"/>
            <a:lstStyle/>
            <a:p>
              <a:pPr algn="ctr">
                <a:lnSpc>
                  <a:spcPts val="2730"/>
                </a:lnSpc>
              </a:pPr>
              <a:r>
                <a:rPr lang="en-US" sz="2100">
                  <a:solidFill>
                    <a:srgbClr val="292929"/>
                  </a:solidFill>
                  <a:latin typeface="Open Sauce"/>
                </a:rPr>
                <a:t>Drives, Controls and Modelling Laboratory (MTE 3161)                                                          </a:t>
              </a:r>
              <a:r>
                <a:rPr lang="en-US" sz="2100">
                  <a:solidFill>
                    <a:srgbClr val="292929"/>
                  </a:solidFill>
                  <a:latin typeface="Open Sauce"/>
                  <a:ea typeface="Open Sauce"/>
                </a:rPr>
                <a:t> ➡</a:t>
              </a:r>
            </a:p>
          </p:txBody>
        </p:sp>
      </p:grpSp>
      <p:sp>
        <p:nvSpPr>
          <p:cNvPr name="Freeform 11" id="11"/>
          <p:cNvSpPr/>
          <p:nvPr/>
        </p:nvSpPr>
        <p:spPr>
          <a:xfrm flipH="false" flipV="false" rot="0">
            <a:off x="0" y="0"/>
            <a:ext cx="8259433" cy="8412045"/>
          </a:xfrm>
          <a:custGeom>
            <a:avLst/>
            <a:gdLst/>
            <a:ahLst/>
            <a:cxnLst/>
            <a:rect r="r" b="b" t="t" l="l"/>
            <a:pathLst>
              <a:path h="8412045" w="8259433">
                <a:moveTo>
                  <a:pt x="0" y="0"/>
                </a:moveTo>
                <a:lnTo>
                  <a:pt x="8259433" y="0"/>
                </a:lnTo>
                <a:lnTo>
                  <a:pt x="8259433" y="8412045"/>
                </a:lnTo>
                <a:lnTo>
                  <a:pt x="0" y="8412045"/>
                </a:lnTo>
                <a:lnTo>
                  <a:pt x="0" y="0"/>
                </a:lnTo>
                <a:close/>
              </a:path>
            </a:pathLst>
          </a:custGeom>
          <a:blipFill>
            <a:blip r:embed="rId2"/>
            <a:stretch>
              <a:fillRect l="-923" t="0" r="-923" b="0"/>
            </a:stretch>
          </a:blipFill>
        </p:spPr>
      </p:sp>
      <p:sp>
        <p:nvSpPr>
          <p:cNvPr name="TextBox 12" id="12"/>
          <p:cNvSpPr txBox="true"/>
          <p:nvPr/>
        </p:nvSpPr>
        <p:spPr>
          <a:xfrm rot="0">
            <a:off x="9144000" y="2443784"/>
            <a:ext cx="7930541" cy="1800225"/>
          </a:xfrm>
          <a:prstGeom prst="rect">
            <a:avLst/>
          </a:prstGeom>
        </p:spPr>
        <p:txBody>
          <a:bodyPr anchor="t" rtlCol="false" tIns="0" lIns="0" bIns="0" rIns="0">
            <a:spAutoFit/>
          </a:bodyPr>
          <a:lstStyle/>
          <a:p>
            <a:pPr algn="just">
              <a:lnSpc>
                <a:spcPts val="4799"/>
              </a:lnSpc>
            </a:pPr>
            <a:r>
              <a:rPr lang="en-US" sz="3999">
                <a:solidFill>
                  <a:srgbClr val="292929"/>
                </a:solidFill>
                <a:latin typeface="Open Sauce Bold"/>
              </a:rPr>
              <a:t>MODELLING, SIMULATION AND CONTROL OF SCARA(RRP) MANIPULATOR ARM </a:t>
            </a:r>
          </a:p>
        </p:txBody>
      </p:sp>
      <p:sp>
        <p:nvSpPr>
          <p:cNvPr name="TextBox 13" id="13"/>
          <p:cNvSpPr txBox="true"/>
          <p:nvPr/>
        </p:nvSpPr>
        <p:spPr>
          <a:xfrm rot="0">
            <a:off x="8854232" y="5659320"/>
            <a:ext cx="7931159" cy="2752725"/>
          </a:xfrm>
          <a:prstGeom prst="rect">
            <a:avLst/>
          </a:prstGeom>
        </p:spPr>
        <p:txBody>
          <a:bodyPr anchor="t" rtlCol="false" tIns="0" lIns="0" bIns="0" rIns="0">
            <a:spAutoFit/>
          </a:bodyPr>
          <a:lstStyle/>
          <a:p>
            <a:pPr algn="ctr">
              <a:lnSpc>
                <a:spcPts val="3600"/>
              </a:lnSpc>
            </a:pPr>
            <a:r>
              <a:rPr lang="en-US" sz="3000">
                <a:solidFill>
                  <a:srgbClr val="292929"/>
                </a:solidFill>
                <a:latin typeface="Open Sauce"/>
              </a:rPr>
              <a:t>SUBMITTED BY </a:t>
            </a:r>
          </a:p>
          <a:p>
            <a:pPr algn="ctr">
              <a:lnSpc>
                <a:spcPts val="3600"/>
              </a:lnSpc>
            </a:pPr>
            <a:r>
              <a:rPr lang="en-US" sz="3000">
                <a:solidFill>
                  <a:srgbClr val="292929"/>
                </a:solidFill>
                <a:latin typeface="Open Sauce"/>
              </a:rPr>
              <a:t>             </a:t>
            </a:r>
          </a:p>
          <a:p>
            <a:pPr>
              <a:lnSpc>
                <a:spcPts val="3600"/>
              </a:lnSpc>
            </a:pPr>
            <a:r>
              <a:rPr lang="en-US" sz="3000">
                <a:solidFill>
                  <a:srgbClr val="292929"/>
                </a:solidFill>
                <a:latin typeface="Open Sauce"/>
              </a:rPr>
              <a:t>           Bhavya Doshi -210929184 </a:t>
            </a:r>
          </a:p>
          <a:p>
            <a:pPr>
              <a:lnSpc>
                <a:spcPts val="3600"/>
              </a:lnSpc>
            </a:pPr>
            <a:r>
              <a:rPr lang="en-US" sz="3000">
                <a:solidFill>
                  <a:srgbClr val="292929"/>
                </a:solidFill>
                <a:latin typeface="Open Sauce"/>
              </a:rPr>
              <a:t>           Shantanu B. – 210929106</a:t>
            </a:r>
          </a:p>
          <a:p>
            <a:pPr>
              <a:lnSpc>
                <a:spcPts val="3600"/>
              </a:lnSpc>
            </a:pPr>
            <a:r>
              <a:rPr lang="en-US" sz="3000">
                <a:solidFill>
                  <a:srgbClr val="292929"/>
                </a:solidFill>
                <a:latin typeface="Open Sauce"/>
              </a:rPr>
              <a:t>           Abhishek Biswas - 210929276 </a:t>
            </a:r>
          </a:p>
          <a:p>
            <a:pPr algn="ctr">
              <a:lnSpc>
                <a:spcPts val="3600"/>
              </a:lnSpc>
            </a:pPr>
          </a:p>
        </p:txBody>
      </p:sp>
      <p:sp>
        <p:nvSpPr>
          <p:cNvPr name="TextBox 14" id="14"/>
          <p:cNvSpPr txBox="true"/>
          <p:nvPr/>
        </p:nvSpPr>
        <p:spPr>
          <a:xfrm rot="0">
            <a:off x="2303298" y="9049485"/>
            <a:ext cx="3652838" cy="600075"/>
          </a:xfrm>
          <a:prstGeom prst="rect">
            <a:avLst/>
          </a:prstGeom>
        </p:spPr>
        <p:txBody>
          <a:bodyPr anchor="t" rtlCol="false" tIns="0" lIns="0" bIns="0" rIns="0">
            <a:spAutoFit/>
          </a:bodyPr>
          <a:lstStyle/>
          <a:p>
            <a:pPr algn="ctr">
              <a:lnSpc>
                <a:spcPts val="4799"/>
              </a:lnSpc>
              <a:spcBef>
                <a:spcPct val="0"/>
              </a:spcBef>
            </a:pPr>
            <a:r>
              <a:rPr lang="en-US" sz="3999">
                <a:solidFill>
                  <a:srgbClr val="F4F3F0"/>
                </a:solidFill>
                <a:latin typeface="Open Sauce Italics"/>
              </a:rPr>
              <a:t>MINI PROJECT </a:t>
            </a:r>
          </a:p>
        </p:txBody>
      </p:sp>
      <p:sp>
        <p:nvSpPr>
          <p:cNvPr name="Freeform 15" id="15"/>
          <p:cNvSpPr/>
          <p:nvPr/>
        </p:nvSpPr>
        <p:spPr>
          <a:xfrm flipH="false" flipV="false" rot="-4176364">
            <a:off x="15047672" y="1447937"/>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4176364">
            <a:off x="5722622" y="759859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AD98">
                <a:alpha val="100000"/>
              </a:srgbClr>
            </a:gs>
            <a:gs pos="100000">
              <a:srgbClr val="CB6C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366291" cy="1598531"/>
            <a:chOff x="0" y="0"/>
            <a:chExt cx="4837212" cy="421012"/>
          </a:xfrm>
        </p:grpSpPr>
        <p:sp>
          <p:nvSpPr>
            <p:cNvPr name="Freeform 3" id="3"/>
            <p:cNvSpPr/>
            <p:nvPr/>
          </p:nvSpPr>
          <p:spPr>
            <a:xfrm flipH="false" flipV="false" rot="0">
              <a:off x="0" y="0"/>
              <a:ext cx="4837212" cy="421012"/>
            </a:xfrm>
            <a:custGeom>
              <a:avLst/>
              <a:gdLst/>
              <a:ahLst/>
              <a:cxnLst/>
              <a:rect r="r" b="b" t="t" l="l"/>
              <a:pathLst>
                <a:path h="421012" w="4837212">
                  <a:moveTo>
                    <a:pt x="0" y="0"/>
                  </a:moveTo>
                  <a:lnTo>
                    <a:pt x="4837212" y="0"/>
                  </a:lnTo>
                  <a:lnTo>
                    <a:pt x="4837212" y="421012"/>
                  </a:lnTo>
                  <a:lnTo>
                    <a:pt x="0" y="421012"/>
                  </a:lnTo>
                  <a:close/>
                </a:path>
              </a:pathLst>
            </a:custGeom>
            <a:gradFill rotWithShape="true">
              <a:gsLst>
                <a:gs pos="0">
                  <a:srgbClr val="000000">
                    <a:alpha val="100000"/>
                  </a:srgbClr>
                </a:gs>
                <a:gs pos="50000">
                  <a:srgbClr val="5E5CCF">
                    <a:alpha val="100000"/>
                  </a:srgbClr>
                </a:gs>
                <a:gs pos="100000">
                  <a:srgbClr val="B255D8">
                    <a:alpha val="100000"/>
                  </a:srgbClr>
                </a:gs>
              </a:gsLst>
              <a:lin ang="0"/>
            </a:gradFill>
          </p:spPr>
        </p:sp>
        <p:sp>
          <p:nvSpPr>
            <p:cNvPr name="TextBox 4" id="4"/>
            <p:cNvSpPr txBox="true"/>
            <p:nvPr/>
          </p:nvSpPr>
          <p:spPr>
            <a:xfrm>
              <a:off x="0" y="-47625"/>
              <a:ext cx="4837212" cy="468637"/>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3533569" y="1726373"/>
            <a:ext cx="11035973" cy="4115498"/>
          </a:xfrm>
          <a:custGeom>
            <a:avLst/>
            <a:gdLst/>
            <a:ahLst/>
            <a:cxnLst/>
            <a:rect r="r" b="b" t="t" l="l"/>
            <a:pathLst>
              <a:path h="4115498" w="11035973">
                <a:moveTo>
                  <a:pt x="0" y="0"/>
                </a:moveTo>
                <a:lnTo>
                  <a:pt x="11035973" y="0"/>
                </a:lnTo>
                <a:lnTo>
                  <a:pt x="11035973" y="4115498"/>
                </a:lnTo>
                <a:lnTo>
                  <a:pt x="0" y="4115498"/>
                </a:lnTo>
                <a:lnTo>
                  <a:pt x="0" y="0"/>
                </a:lnTo>
                <a:close/>
              </a:path>
            </a:pathLst>
          </a:custGeom>
          <a:blipFill>
            <a:blip r:embed="rId2"/>
            <a:stretch>
              <a:fillRect l="0" t="0" r="0" b="0"/>
            </a:stretch>
          </a:blipFill>
          <a:ln w="47625" cap="sq">
            <a:solidFill>
              <a:srgbClr val="000000"/>
            </a:solidFill>
            <a:prstDash val="solid"/>
            <a:miter/>
          </a:ln>
        </p:spPr>
      </p:sp>
      <p:sp>
        <p:nvSpPr>
          <p:cNvPr name="TextBox 6" id="6"/>
          <p:cNvSpPr txBox="true"/>
          <p:nvPr/>
        </p:nvSpPr>
        <p:spPr>
          <a:xfrm rot="0">
            <a:off x="483174" y="6483480"/>
            <a:ext cx="15198563" cy="3073366"/>
          </a:xfrm>
          <a:prstGeom prst="rect">
            <a:avLst/>
          </a:prstGeom>
        </p:spPr>
        <p:txBody>
          <a:bodyPr anchor="t" rtlCol="false" tIns="0" lIns="0" bIns="0" rIns="0">
            <a:spAutoFit/>
          </a:bodyPr>
          <a:lstStyle/>
          <a:p>
            <a:pPr marL="755936" indent="-377968" lvl="1">
              <a:lnSpc>
                <a:spcPts val="4901"/>
              </a:lnSpc>
              <a:buFont typeface="Arial"/>
              <a:buChar char="•"/>
            </a:pPr>
            <a:r>
              <a:rPr lang="en-US" sz="3501">
                <a:solidFill>
                  <a:srgbClr val="000000"/>
                </a:solidFill>
                <a:latin typeface="Canva Sans Bold"/>
              </a:rPr>
              <a:t>We tuned the Model before adding the motors to visualise the ideal condition and compared it further after adding the motors</a:t>
            </a:r>
          </a:p>
          <a:p>
            <a:pPr marL="755936" indent="-377968" lvl="1">
              <a:lnSpc>
                <a:spcPts val="4901"/>
              </a:lnSpc>
              <a:buFont typeface="Arial"/>
              <a:buChar char="•"/>
            </a:pPr>
            <a:r>
              <a:rPr lang="en-US" sz="3501">
                <a:solidFill>
                  <a:srgbClr val="000000"/>
                </a:solidFill>
                <a:latin typeface="Canva Sans Bold"/>
              </a:rPr>
              <a:t>First, we changed and tuned the P value till the steady-state error was achieved and to reduce the error we tuned the I value </a:t>
            </a:r>
          </a:p>
          <a:p>
            <a:pPr marL="755936" indent="-377968" lvl="1">
              <a:lnSpc>
                <a:spcPts val="4901"/>
              </a:lnSpc>
              <a:buFont typeface="Arial"/>
              <a:buChar char="•"/>
            </a:pPr>
            <a:r>
              <a:rPr lang="en-US" sz="3501">
                <a:solidFill>
                  <a:srgbClr val="000000"/>
                </a:solidFill>
                <a:latin typeface="Canva Sans Bold"/>
              </a:rPr>
              <a:t>We tuned the D value to reduce the oscillation.</a:t>
            </a:r>
          </a:p>
        </p:txBody>
      </p:sp>
      <p:sp>
        <p:nvSpPr>
          <p:cNvPr name="TextBox 7" id="7"/>
          <p:cNvSpPr txBox="true"/>
          <p:nvPr/>
        </p:nvSpPr>
        <p:spPr>
          <a:xfrm rot="0">
            <a:off x="1028700" y="354524"/>
            <a:ext cx="16045710" cy="863600"/>
          </a:xfrm>
          <a:prstGeom prst="rect">
            <a:avLst/>
          </a:prstGeom>
        </p:spPr>
        <p:txBody>
          <a:bodyPr anchor="t" rtlCol="false" tIns="0" lIns="0" bIns="0" rIns="0">
            <a:spAutoFit/>
          </a:bodyPr>
          <a:lstStyle/>
          <a:p>
            <a:pPr algn="ctr">
              <a:lnSpc>
                <a:spcPts val="7000"/>
              </a:lnSpc>
              <a:spcBef>
                <a:spcPct val="0"/>
              </a:spcBef>
            </a:pPr>
            <a:r>
              <a:rPr lang="en-US" sz="5000">
                <a:solidFill>
                  <a:srgbClr val="BCCDF2"/>
                </a:solidFill>
                <a:latin typeface="Open Sauce Bold"/>
              </a:rPr>
              <a:t>Tuning the System (before adding  motors)</a:t>
            </a:r>
          </a:p>
        </p:txBody>
      </p:sp>
      <p:sp>
        <p:nvSpPr>
          <p:cNvPr name="TextBox 8" id="8"/>
          <p:cNvSpPr txBox="true"/>
          <p:nvPr/>
        </p:nvSpPr>
        <p:spPr>
          <a:xfrm rot="0">
            <a:off x="5405438" y="5931612"/>
            <a:ext cx="7477125" cy="42926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Open Sauce Italics"/>
              </a:rPr>
              <a:t>Result of XY graph of tuned Scara Manipulator </a:t>
            </a:r>
          </a:p>
        </p:txBody>
      </p:sp>
      <p:sp>
        <p:nvSpPr>
          <p:cNvPr name="Freeform 9" id="9"/>
          <p:cNvSpPr/>
          <p:nvPr/>
        </p:nvSpPr>
        <p:spPr>
          <a:xfrm flipH="false" flipV="false" rot="0">
            <a:off x="13719444" y="5143500"/>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737373">
                <a:alpha val="100000"/>
              </a:srgbClr>
            </a:gs>
            <a:gs pos="100000">
              <a:srgbClr val="3BC9D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0678" y="5264483"/>
            <a:ext cx="4381145" cy="3143945"/>
          </a:xfrm>
          <a:custGeom>
            <a:avLst/>
            <a:gdLst/>
            <a:ahLst/>
            <a:cxnLst/>
            <a:rect r="r" b="b" t="t" l="l"/>
            <a:pathLst>
              <a:path h="3143945" w="4381145">
                <a:moveTo>
                  <a:pt x="0" y="0"/>
                </a:moveTo>
                <a:lnTo>
                  <a:pt x="4381145" y="0"/>
                </a:lnTo>
                <a:lnTo>
                  <a:pt x="4381145" y="3143945"/>
                </a:lnTo>
                <a:lnTo>
                  <a:pt x="0" y="3143945"/>
                </a:lnTo>
                <a:lnTo>
                  <a:pt x="0" y="0"/>
                </a:lnTo>
                <a:close/>
              </a:path>
            </a:pathLst>
          </a:custGeom>
          <a:blipFill>
            <a:blip r:embed="rId2"/>
            <a:stretch>
              <a:fillRect l="0" t="0" r="0" b="0"/>
            </a:stretch>
          </a:blipFill>
        </p:spPr>
      </p:sp>
      <p:sp>
        <p:nvSpPr>
          <p:cNvPr name="Freeform 3" id="3"/>
          <p:cNvSpPr/>
          <p:nvPr/>
        </p:nvSpPr>
        <p:spPr>
          <a:xfrm flipH="false" flipV="false" rot="0">
            <a:off x="7088289" y="5264483"/>
            <a:ext cx="4538092" cy="3143945"/>
          </a:xfrm>
          <a:custGeom>
            <a:avLst/>
            <a:gdLst/>
            <a:ahLst/>
            <a:cxnLst/>
            <a:rect r="r" b="b" t="t" l="l"/>
            <a:pathLst>
              <a:path h="3143945" w="4538092">
                <a:moveTo>
                  <a:pt x="0" y="0"/>
                </a:moveTo>
                <a:lnTo>
                  <a:pt x="4538092" y="0"/>
                </a:lnTo>
                <a:lnTo>
                  <a:pt x="4538092" y="3143945"/>
                </a:lnTo>
                <a:lnTo>
                  <a:pt x="0" y="3143945"/>
                </a:lnTo>
                <a:lnTo>
                  <a:pt x="0" y="0"/>
                </a:lnTo>
                <a:close/>
              </a:path>
            </a:pathLst>
          </a:custGeom>
          <a:blipFill>
            <a:blip r:embed="rId3"/>
            <a:stretch>
              <a:fillRect l="0" t="0" r="0" b="0"/>
            </a:stretch>
          </a:blipFill>
        </p:spPr>
      </p:sp>
      <p:grpSp>
        <p:nvGrpSpPr>
          <p:cNvPr name="Group 4" id="4"/>
          <p:cNvGrpSpPr/>
          <p:nvPr/>
        </p:nvGrpSpPr>
        <p:grpSpPr>
          <a:xfrm rot="0">
            <a:off x="-1180668" y="-227435"/>
            <a:ext cx="20449184" cy="1635007"/>
            <a:chOff x="0" y="0"/>
            <a:chExt cx="5385793" cy="430619"/>
          </a:xfrm>
        </p:grpSpPr>
        <p:sp>
          <p:nvSpPr>
            <p:cNvPr name="Freeform 5" id="5"/>
            <p:cNvSpPr/>
            <p:nvPr/>
          </p:nvSpPr>
          <p:spPr>
            <a:xfrm flipH="false" flipV="false" rot="0">
              <a:off x="0" y="0"/>
              <a:ext cx="5385793" cy="430619"/>
            </a:xfrm>
            <a:custGeom>
              <a:avLst/>
              <a:gdLst/>
              <a:ahLst/>
              <a:cxnLst/>
              <a:rect r="r" b="b" t="t" l="l"/>
              <a:pathLst>
                <a:path h="430619" w="5385793">
                  <a:moveTo>
                    <a:pt x="0" y="0"/>
                  </a:moveTo>
                  <a:lnTo>
                    <a:pt x="5385793" y="0"/>
                  </a:lnTo>
                  <a:lnTo>
                    <a:pt x="5385793" y="430619"/>
                  </a:lnTo>
                  <a:lnTo>
                    <a:pt x="0" y="430619"/>
                  </a:lnTo>
                  <a:close/>
                </a:path>
              </a:pathLst>
            </a:custGeom>
            <a:solidFill>
              <a:srgbClr val="0CC0DF"/>
            </a:solidFill>
          </p:spPr>
        </p:sp>
        <p:sp>
          <p:nvSpPr>
            <p:cNvPr name="TextBox 6" id="6"/>
            <p:cNvSpPr txBox="true"/>
            <p:nvPr/>
          </p:nvSpPr>
          <p:spPr>
            <a:xfrm>
              <a:off x="0" y="-38100"/>
              <a:ext cx="5385793" cy="468719"/>
            </a:xfrm>
            <a:prstGeom prst="rect">
              <a:avLst/>
            </a:prstGeom>
          </p:spPr>
          <p:txBody>
            <a:bodyPr anchor="ctr" rtlCol="false" tIns="50800" lIns="50800" bIns="50800" rIns="50800"/>
            <a:lstStyle/>
            <a:p>
              <a:pPr algn="ctr">
                <a:lnSpc>
                  <a:spcPts val="3640"/>
                </a:lnSpc>
              </a:pPr>
            </a:p>
          </p:txBody>
        </p:sp>
      </p:grpSp>
      <p:sp>
        <p:nvSpPr>
          <p:cNvPr name="TextBox 7" id="7"/>
          <p:cNvSpPr txBox="true"/>
          <p:nvPr/>
        </p:nvSpPr>
        <p:spPr>
          <a:xfrm rot="0">
            <a:off x="348870" y="8634730"/>
            <a:ext cx="4964762"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PID model 1</a:t>
            </a:r>
          </a:p>
          <a:p>
            <a:pPr algn="ctr">
              <a:lnSpc>
                <a:spcPts val="4759"/>
              </a:lnSpc>
            </a:pPr>
          </a:p>
        </p:txBody>
      </p:sp>
      <p:sp>
        <p:nvSpPr>
          <p:cNvPr name="TextBox 8" id="8"/>
          <p:cNvSpPr txBox="true"/>
          <p:nvPr/>
        </p:nvSpPr>
        <p:spPr>
          <a:xfrm rot="0">
            <a:off x="6661619" y="8634730"/>
            <a:ext cx="4964762" cy="1180465"/>
          </a:xfrm>
          <a:prstGeom prst="rect">
            <a:avLst/>
          </a:prstGeom>
        </p:spPr>
        <p:txBody>
          <a:bodyPr anchor="t" rtlCol="false" tIns="0" lIns="0" bIns="0" rIns="0">
            <a:spAutoFit/>
          </a:bodyPr>
          <a:lstStyle/>
          <a:p>
            <a:pPr algn="ctr">
              <a:lnSpc>
                <a:spcPts val="4759"/>
              </a:lnSpc>
            </a:pPr>
            <a:r>
              <a:rPr lang="en-US" sz="3399">
                <a:solidFill>
                  <a:srgbClr val="F4F3F0"/>
                </a:solidFill>
                <a:latin typeface="Canva Sans"/>
              </a:rPr>
              <a:t>PID model 2</a:t>
            </a:r>
          </a:p>
          <a:p>
            <a:pPr algn="ctr">
              <a:lnSpc>
                <a:spcPts val="4759"/>
              </a:lnSpc>
            </a:pPr>
          </a:p>
        </p:txBody>
      </p:sp>
      <p:sp>
        <p:nvSpPr>
          <p:cNvPr name="TextBox 9" id="9"/>
          <p:cNvSpPr txBox="true"/>
          <p:nvPr/>
        </p:nvSpPr>
        <p:spPr>
          <a:xfrm rot="0">
            <a:off x="12971821" y="8634730"/>
            <a:ext cx="4964762" cy="1180465"/>
          </a:xfrm>
          <a:prstGeom prst="rect">
            <a:avLst/>
          </a:prstGeom>
        </p:spPr>
        <p:txBody>
          <a:bodyPr anchor="t" rtlCol="false" tIns="0" lIns="0" bIns="0" rIns="0">
            <a:spAutoFit/>
          </a:bodyPr>
          <a:lstStyle/>
          <a:p>
            <a:pPr algn="ctr">
              <a:lnSpc>
                <a:spcPts val="4759"/>
              </a:lnSpc>
            </a:pPr>
            <a:r>
              <a:rPr lang="en-US" sz="3399">
                <a:solidFill>
                  <a:srgbClr val="F4F3F0"/>
                </a:solidFill>
                <a:latin typeface="Canva Sans"/>
              </a:rPr>
              <a:t>PID model 3</a:t>
            </a:r>
          </a:p>
          <a:p>
            <a:pPr algn="ctr">
              <a:lnSpc>
                <a:spcPts val="4759"/>
              </a:lnSpc>
            </a:pPr>
          </a:p>
        </p:txBody>
      </p:sp>
      <p:sp>
        <p:nvSpPr>
          <p:cNvPr name="TextBox 10" id="10"/>
          <p:cNvSpPr txBox="true"/>
          <p:nvPr/>
        </p:nvSpPr>
        <p:spPr>
          <a:xfrm rot="0">
            <a:off x="1267597" y="141605"/>
            <a:ext cx="236220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Tuning </a:t>
            </a:r>
          </a:p>
        </p:txBody>
      </p:sp>
      <p:sp>
        <p:nvSpPr>
          <p:cNvPr name="Freeform 11" id="11"/>
          <p:cNvSpPr/>
          <p:nvPr/>
        </p:nvSpPr>
        <p:spPr>
          <a:xfrm flipH="false" flipV="false" rot="-4176364">
            <a:off x="11105349" y="-572767"/>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744383" y="1698456"/>
            <a:ext cx="16799235" cy="3273050"/>
          </a:xfrm>
          <a:custGeom>
            <a:avLst/>
            <a:gdLst/>
            <a:ahLst/>
            <a:cxnLst/>
            <a:rect r="r" b="b" t="t" l="l"/>
            <a:pathLst>
              <a:path h="3273050" w="16799235">
                <a:moveTo>
                  <a:pt x="0" y="0"/>
                </a:moveTo>
                <a:lnTo>
                  <a:pt x="16799234" y="0"/>
                </a:lnTo>
                <a:lnTo>
                  <a:pt x="16799234" y="3273050"/>
                </a:lnTo>
                <a:lnTo>
                  <a:pt x="0" y="3273050"/>
                </a:lnTo>
                <a:lnTo>
                  <a:pt x="0" y="0"/>
                </a:lnTo>
                <a:close/>
              </a:path>
            </a:pathLst>
          </a:custGeom>
          <a:blipFill>
            <a:blip r:embed="rId6"/>
            <a:stretch>
              <a:fillRect l="-1802" t="-11375" r="0" b="-6663"/>
            </a:stretch>
          </a:blipFill>
          <a:ln w="28575" cap="sq">
            <a:solidFill>
              <a:srgbClr val="000000"/>
            </a:solidFill>
            <a:prstDash val="solid"/>
            <a:miter/>
          </a:ln>
        </p:spPr>
      </p:sp>
      <p:sp>
        <p:nvSpPr>
          <p:cNvPr name="Freeform 13" id="13"/>
          <p:cNvSpPr/>
          <p:nvPr/>
        </p:nvSpPr>
        <p:spPr>
          <a:xfrm flipH="false" flipV="false" rot="0">
            <a:off x="13212825" y="5266781"/>
            <a:ext cx="4482754" cy="3143945"/>
          </a:xfrm>
          <a:custGeom>
            <a:avLst/>
            <a:gdLst/>
            <a:ahLst/>
            <a:cxnLst/>
            <a:rect r="r" b="b" t="t" l="l"/>
            <a:pathLst>
              <a:path h="3143945" w="4482754">
                <a:moveTo>
                  <a:pt x="0" y="0"/>
                </a:moveTo>
                <a:lnTo>
                  <a:pt x="4482753" y="0"/>
                </a:lnTo>
                <a:lnTo>
                  <a:pt x="4482753" y="3143945"/>
                </a:lnTo>
                <a:lnTo>
                  <a:pt x="0" y="3143945"/>
                </a:lnTo>
                <a:lnTo>
                  <a:pt x="0" y="0"/>
                </a:lnTo>
                <a:close/>
              </a:path>
            </a:pathLst>
          </a:custGeom>
          <a:blipFill>
            <a:blip r:embed="rId7"/>
            <a:stretch>
              <a:fillRect l="0" t="0" r="0" b="0"/>
            </a:stretch>
          </a:blipFill>
        </p:spPr>
      </p:sp>
      <p:sp>
        <p:nvSpPr>
          <p:cNvPr name="Freeform 14" id="14"/>
          <p:cNvSpPr/>
          <p:nvPr/>
        </p:nvSpPr>
        <p:spPr>
          <a:xfrm flipH="false" flipV="false" rot="-4176364">
            <a:off x="2210309" y="6661823"/>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12226">
                <a:alpha val="100000"/>
              </a:srgbClr>
            </a:gs>
            <a:gs pos="100000">
              <a:srgbClr val="777478">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04803" y="2903972"/>
            <a:ext cx="2357513" cy="2183805"/>
            <a:chOff x="0" y="0"/>
            <a:chExt cx="812800" cy="752911"/>
          </a:xfrm>
        </p:grpSpPr>
        <p:sp>
          <p:nvSpPr>
            <p:cNvPr name="Freeform 3" id="3"/>
            <p:cNvSpPr/>
            <p:nvPr/>
          </p:nvSpPr>
          <p:spPr>
            <a:xfrm flipH="false" flipV="false" rot="0">
              <a:off x="0" y="0"/>
              <a:ext cx="812800" cy="752911"/>
            </a:xfrm>
            <a:custGeom>
              <a:avLst/>
              <a:gdLst/>
              <a:ahLst/>
              <a:cxnLst/>
              <a:rect r="r" b="b" t="t" l="l"/>
              <a:pathLst>
                <a:path h="752911" w="812800">
                  <a:moveTo>
                    <a:pt x="0" y="0"/>
                  </a:moveTo>
                  <a:lnTo>
                    <a:pt x="812800" y="0"/>
                  </a:lnTo>
                  <a:lnTo>
                    <a:pt x="812800" y="752911"/>
                  </a:lnTo>
                  <a:lnTo>
                    <a:pt x="0" y="752911"/>
                  </a:lnTo>
                  <a:close/>
                </a:path>
              </a:pathLst>
            </a:custGeom>
            <a:solidFill>
              <a:srgbClr val="4282E9"/>
            </a:solidFill>
          </p:spPr>
        </p:sp>
        <p:sp>
          <p:nvSpPr>
            <p:cNvPr name="TextBox 4" id="4"/>
            <p:cNvSpPr txBox="true"/>
            <p:nvPr/>
          </p:nvSpPr>
          <p:spPr>
            <a:xfrm>
              <a:off x="0" y="-38100"/>
              <a:ext cx="812800" cy="791011"/>
            </a:xfrm>
            <a:prstGeom prst="rect">
              <a:avLst/>
            </a:prstGeom>
          </p:spPr>
          <p:txBody>
            <a:bodyPr anchor="ctr" rtlCol="false" tIns="254000" lIns="254000" bIns="254000" rIns="254000"/>
            <a:lstStyle/>
            <a:p>
              <a:pPr algn="ctr">
                <a:lnSpc>
                  <a:spcPts val="2519"/>
                </a:lnSpc>
              </a:pPr>
              <a:r>
                <a:rPr lang="en-US" sz="1799">
                  <a:solidFill>
                    <a:srgbClr val="1A1A1A"/>
                  </a:solidFill>
                  <a:latin typeface="TT Lakes Neue Bold"/>
                </a:rPr>
                <a:t>Moving the Bot from (500,0)  Coordinate to (200,0)-&gt;(0,200)</a:t>
              </a:r>
            </a:p>
          </p:txBody>
        </p:sp>
      </p:grpSp>
      <p:grpSp>
        <p:nvGrpSpPr>
          <p:cNvPr name="Group 5" id="5"/>
          <p:cNvGrpSpPr/>
          <p:nvPr/>
        </p:nvGrpSpPr>
        <p:grpSpPr>
          <a:xfrm rot="0">
            <a:off x="809449" y="5903113"/>
            <a:ext cx="2452867" cy="2459501"/>
            <a:chOff x="0" y="0"/>
            <a:chExt cx="896231" cy="898655"/>
          </a:xfrm>
        </p:grpSpPr>
        <p:sp>
          <p:nvSpPr>
            <p:cNvPr name="Freeform 6" id="6"/>
            <p:cNvSpPr/>
            <p:nvPr/>
          </p:nvSpPr>
          <p:spPr>
            <a:xfrm flipH="false" flipV="false" rot="0">
              <a:off x="0" y="0"/>
              <a:ext cx="896231" cy="898655"/>
            </a:xfrm>
            <a:custGeom>
              <a:avLst/>
              <a:gdLst/>
              <a:ahLst/>
              <a:cxnLst/>
              <a:rect r="r" b="b" t="t" l="l"/>
              <a:pathLst>
                <a:path h="898655" w="896231">
                  <a:moveTo>
                    <a:pt x="448116" y="0"/>
                  </a:moveTo>
                  <a:cubicBezTo>
                    <a:pt x="200628" y="0"/>
                    <a:pt x="0" y="201171"/>
                    <a:pt x="0" y="449328"/>
                  </a:cubicBezTo>
                  <a:cubicBezTo>
                    <a:pt x="0" y="697484"/>
                    <a:pt x="200628" y="898655"/>
                    <a:pt x="448116" y="898655"/>
                  </a:cubicBezTo>
                  <a:cubicBezTo>
                    <a:pt x="695603" y="898655"/>
                    <a:pt x="896231" y="697484"/>
                    <a:pt x="896231" y="449328"/>
                  </a:cubicBezTo>
                  <a:cubicBezTo>
                    <a:pt x="896231" y="201171"/>
                    <a:pt x="695603" y="0"/>
                    <a:pt x="448116" y="0"/>
                  </a:cubicBezTo>
                  <a:close/>
                </a:path>
              </a:pathLst>
            </a:custGeom>
            <a:solidFill>
              <a:srgbClr val="04D1CD"/>
            </a:solidFill>
          </p:spPr>
        </p:sp>
        <p:sp>
          <p:nvSpPr>
            <p:cNvPr name="TextBox 7" id="7"/>
            <p:cNvSpPr txBox="true"/>
            <p:nvPr/>
          </p:nvSpPr>
          <p:spPr>
            <a:xfrm>
              <a:off x="84022" y="46149"/>
              <a:ext cx="728188" cy="768257"/>
            </a:xfrm>
            <a:prstGeom prst="rect">
              <a:avLst/>
            </a:prstGeom>
          </p:spPr>
          <p:txBody>
            <a:bodyPr anchor="ctr" rtlCol="false" tIns="254000" lIns="254000" bIns="254000" rIns="254000"/>
            <a:lstStyle/>
            <a:p>
              <a:pPr algn="ctr">
                <a:lnSpc>
                  <a:spcPts val="2519"/>
                </a:lnSpc>
              </a:pPr>
              <a:r>
                <a:rPr lang="en-US" sz="1799">
                  <a:solidFill>
                    <a:srgbClr val="FFFFFF"/>
                  </a:solidFill>
                  <a:latin typeface="TT Lakes Neue Bold"/>
                </a:rPr>
                <a:t>The end effector covers an angle of 90 degree.</a:t>
              </a:r>
            </a:p>
          </p:txBody>
        </p:sp>
      </p:grpSp>
      <p:sp>
        <p:nvSpPr>
          <p:cNvPr name="TextBox 8" id="8"/>
          <p:cNvSpPr txBox="true"/>
          <p:nvPr/>
        </p:nvSpPr>
        <p:spPr>
          <a:xfrm rot="0">
            <a:off x="3972459" y="232534"/>
            <a:ext cx="13356556" cy="2895600"/>
          </a:xfrm>
          <a:prstGeom prst="rect">
            <a:avLst/>
          </a:prstGeom>
        </p:spPr>
        <p:txBody>
          <a:bodyPr anchor="t" rtlCol="false" tIns="0" lIns="0" bIns="0" rIns="0">
            <a:spAutoFit/>
          </a:bodyPr>
          <a:lstStyle/>
          <a:p>
            <a:pPr>
              <a:lnSpc>
                <a:spcPts val="10199"/>
              </a:lnSpc>
            </a:pPr>
            <a:r>
              <a:rPr lang="en-US" sz="8499">
                <a:solidFill>
                  <a:srgbClr val="FFFFFF"/>
                </a:solidFill>
                <a:latin typeface="Jaturat Medium"/>
              </a:rPr>
              <a:t>SIMULATION</a:t>
            </a:r>
          </a:p>
          <a:p>
            <a:pPr>
              <a:lnSpc>
                <a:spcPts val="10199"/>
              </a:lnSpc>
            </a:pPr>
          </a:p>
        </p:txBody>
      </p:sp>
      <p:sp>
        <p:nvSpPr>
          <p:cNvPr name="Freeform 9" id="9"/>
          <p:cNvSpPr/>
          <p:nvPr/>
        </p:nvSpPr>
        <p:spPr>
          <a:xfrm flipH="false" flipV="false" rot="-4176364">
            <a:off x="-66799" y="-476449"/>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972459" y="2062592"/>
            <a:ext cx="13035703" cy="7195708"/>
          </a:xfrm>
          <a:prstGeom prst="rect">
            <a:avLst/>
          </a:prstGeom>
          <a:ln w="190500" cap="sq">
            <a:solidFill>
              <a:srgbClr val="000000"/>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DFE5FF">
                <a:alpha val="100000"/>
              </a:srgbClr>
            </a:gs>
            <a:gs pos="100000">
              <a:srgbClr val="008F9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8993275"/>
            <a:ext cx="8434945" cy="1293725"/>
            <a:chOff x="0" y="0"/>
            <a:chExt cx="2137108" cy="327783"/>
          </a:xfrm>
        </p:grpSpPr>
        <p:sp>
          <p:nvSpPr>
            <p:cNvPr name="Freeform 3" id="3"/>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000000">
                    <a:alpha val="100000"/>
                  </a:srgbClr>
                </a:gs>
                <a:gs pos="50000">
                  <a:srgbClr val="5E5CCF">
                    <a:alpha val="100000"/>
                  </a:srgbClr>
                </a:gs>
                <a:gs pos="100000">
                  <a:srgbClr val="B255D8">
                    <a:alpha val="100000"/>
                  </a:srgbClr>
                </a:gs>
              </a:gsLst>
              <a:lin ang="0"/>
            </a:gradFill>
            <a:ln cap="sq">
              <a:noFill/>
              <a:prstDash val="solid"/>
              <a:miter/>
            </a:ln>
          </p:spPr>
        </p:sp>
        <p:sp>
          <p:nvSpPr>
            <p:cNvPr name="TextBox 4" id="4"/>
            <p:cNvSpPr txBox="true"/>
            <p:nvPr/>
          </p:nvSpPr>
          <p:spPr>
            <a:xfrm>
              <a:off x="0" y="-38100"/>
              <a:ext cx="2137108" cy="36588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209" y="0"/>
            <a:ext cx="8434945" cy="1293725"/>
            <a:chOff x="0" y="0"/>
            <a:chExt cx="2137108" cy="327783"/>
          </a:xfrm>
        </p:grpSpPr>
        <p:sp>
          <p:nvSpPr>
            <p:cNvPr name="Freeform 6" id="6"/>
            <p:cNvSpPr/>
            <p:nvPr/>
          </p:nvSpPr>
          <p:spPr>
            <a:xfrm flipH="false" flipV="false" rot="0">
              <a:off x="0" y="0"/>
              <a:ext cx="2137108" cy="327783"/>
            </a:xfrm>
            <a:custGeom>
              <a:avLst/>
              <a:gdLst/>
              <a:ahLst/>
              <a:cxnLst/>
              <a:rect r="r" b="b" t="t" l="l"/>
              <a:pathLst>
                <a:path h="327783" w="2137108">
                  <a:moveTo>
                    <a:pt x="0" y="0"/>
                  </a:moveTo>
                  <a:lnTo>
                    <a:pt x="2137108" y="0"/>
                  </a:lnTo>
                  <a:lnTo>
                    <a:pt x="2137108" y="327783"/>
                  </a:lnTo>
                  <a:lnTo>
                    <a:pt x="0" y="327783"/>
                  </a:lnTo>
                  <a:close/>
                </a:path>
              </a:pathLst>
            </a:custGeom>
            <a:gradFill rotWithShape="true">
              <a:gsLst>
                <a:gs pos="0">
                  <a:srgbClr val="000000">
                    <a:alpha val="100000"/>
                  </a:srgbClr>
                </a:gs>
                <a:gs pos="50000">
                  <a:srgbClr val="5E5CCF">
                    <a:alpha val="100000"/>
                  </a:srgbClr>
                </a:gs>
                <a:gs pos="100000">
                  <a:srgbClr val="B255D8">
                    <a:alpha val="100000"/>
                  </a:srgbClr>
                </a:gs>
              </a:gsLst>
              <a:lin ang="0"/>
            </a:gradFill>
          </p:spPr>
        </p:sp>
        <p:sp>
          <p:nvSpPr>
            <p:cNvPr name="TextBox 7" id="7"/>
            <p:cNvSpPr txBox="true"/>
            <p:nvPr/>
          </p:nvSpPr>
          <p:spPr>
            <a:xfrm>
              <a:off x="0" y="-38100"/>
              <a:ext cx="2137108" cy="36588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386596" y="1406193"/>
            <a:ext cx="17047733" cy="3926270"/>
          </a:xfrm>
          <a:custGeom>
            <a:avLst/>
            <a:gdLst/>
            <a:ahLst/>
            <a:cxnLst/>
            <a:rect r="r" b="b" t="t" l="l"/>
            <a:pathLst>
              <a:path h="3926270" w="17047733">
                <a:moveTo>
                  <a:pt x="0" y="0"/>
                </a:moveTo>
                <a:lnTo>
                  <a:pt x="17047733" y="0"/>
                </a:lnTo>
                <a:lnTo>
                  <a:pt x="17047733" y="3926270"/>
                </a:lnTo>
                <a:lnTo>
                  <a:pt x="0" y="3926270"/>
                </a:lnTo>
                <a:lnTo>
                  <a:pt x="0" y="0"/>
                </a:lnTo>
                <a:close/>
              </a:path>
            </a:pathLst>
          </a:custGeom>
          <a:blipFill>
            <a:blip r:embed="rId2"/>
            <a:stretch>
              <a:fillRect l="0" t="-12403" r="0" b="-12403"/>
            </a:stretch>
          </a:blipFill>
          <a:ln w="76200" cap="sq">
            <a:solidFill>
              <a:srgbClr val="000000"/>
            </a:solidFill>
            <a:prstDash val="solid"/>
            <a:miter/>
          </a:ln>
        </p:spPr>
      </p:sp>
      <p:sp>
        <p:nvSpPr>
          <p:cNvPr name="TextBox 9" id="9"/>
          <p:cNvSpPr txBox="true"/>
          <p:nvPr/>
        </p:nvSpPr>
        <p:spPr>
          <a:xfrm rot="0">
            <a:off x="386596" y="5616381"/>
            <a:ext cx="8757404" cy="3181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000000"/>
                </a:solidFill>
                <a:latin typeface="Canva Sans"/>
              </a:rPr>
              <a:t>IG-45 a industrial grade DC motor  is chosen for the application of Manipulator</a:t>
            </a:r>
          </a:p>
          <a:p>
            <a:pPr marL="647702" indent="-323851" lvl="1">
              <a:lnSpc>
                <a:spcPts val="4200"/>
              </a:lnSpc>
              <a:buFont typeface="Arial"/>
              <a:buChar char="•"/>
            </a:pPr>
            <a:r>
              <a:rPr lang="en-US" sz="3000">
                <a:solidFill>
                  <a:srgbClr val="000000"/>
                </a:solidFill>
                <a:latin typeface="Canva Sans"/>
              </a:rPr>
              <a:t>it is cost effective and robust and has great accuracy and control while its motor drivers are also easily available and comparatively lighter </a:t>
            </a:r>
          </a:p>
        </p:txBody>
      </p:sp>
      <p:sp>
        <p:nvSpPr>
          <p:cNvPr name="AutoShape 10" id="10"/>
          <p:cNvSpPr/>
          <p:nvPr/>
        </p:nvSpPr>
        <p:spPr>
          <a:xfrm>
            <a:off x="8934450" y="3173765"/>
            <a:ext cx="924655" cy="4712166"/>
          </a:xfrm>
          <a:prstGeom prst="line">
            <a:avLst/>
          </a:prstGeom>
          <a:ln cap="flat" w="38100">
            <a:solidFill>
              <a:srgbClr val="000000"/>
            </a:solidFill>
            <a:prstDash val="solid"/>
            <a:headEnd type="none" len="sm" w="sm"/>
            <a:tailEnd type="arrow" len="sm" w="med"/>
          </a:ln>
        </p:spPr>
      </p:sp>
      <p:sp>
        <p:nvSpPr>
          <p:cNvPr name="Freeform 11" id="11"/>
          <p:cNvSpPr/>
          <p:nvPr/>
        </p:nvSpPr>
        <p:spPr>
          <a:xfrm flipH="false" flipV="false" rot="-4176364">
            <a:off x="11348983" y="-2614023"/>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4176364">
            <a:off x="1995000" y="82591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859105" y="6555870"/>
            <a:ext cx="8099407" cy="3084268"/>
          </a:xfrm>
          <a:custGeom>
            <a:avLst/>
            <a:gdLst/>
            <a:ahLst/>
            <a:cxnLst/>
            <a:rect r="r" b="b" t="t" l="l"/>
            <a:pathLst>
              <a:path h="3084268" w="8099407">
                <a:moveTo>
                  <a:pt x="0" y="0"/>
                </a:moveTo>
                <a:lnTo>
                  <a:pt x="8099407" y="0"/>
                </a:lnTo>
                <a:lnTo>
                  <a:pt x="8099407" y="3084268"/>
                </a:lnTo>
                <a:lnTo>
                  <a:pt x="0" y="3084268"/>
                </a:lnTo>
                <a:lnTo>
                  <a:pt x="0" y="0"/>
                </a:lnTo>
                <a:close/>
              </a:path>
            </a:pathLst>
          </a:custGeom>
          <a:blipFill>
            <a:blip r:embed="rId5"/>
            <a:stretch>
              <a:fillRect l="0" t="0" r="0" b="0"/>
            </a:stretch>
          </a:blipFill>
        </p:spPr>
      </p:sp>
      <p:sp>
        <p:nvSpPr>
          <p:cNvPr name="TextBox 14" id="14"/>
          <p:cNvSpPr txBox="true"/>
          <p:nvPr/>
        </p:nvSpPr>
        <p:spPr>
          <a:xfrm rot="0">
            <a:off x="1028700" y="141605"/>
            <a:ext cx="4920088" cy="887095"/>
          </a:xfrm>
          <a:prstGeom prst="rect">
            <a:avLst/>
          </a:prstGeom>
        </p:spPr>
        <p:txBody>
          <a:bodyPr anchor="t" rtlCol="false" tIns="0" lIns="0" bIns="0" rIns="0">
            <a:spAutoFit/>
          </a:bodyPr>
          <a:lstStyle/>
          <a:p>
            <a:pPr algn="ctr">
              <a:lnSpc>
                <a:spcPts val="7279"/>
              </a:lnSpc>
            </a:pPr>
            <a:r>
              <a:rPr lang="en-US" sz="5199">
                <a:solidFill>
                  <a:srgbClr val="F4F3F0"/>
                </a:solidFill>
                <a:latin typeface="Canva Sans Bold"/>
              </a:rPr>
              <a:t>Adding Motors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90321"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gradFill rotWithShape="true">
              <a:gsLst>
                <a:gs pos="0">
                  <a:srgbClr val="004AAD">
                    <a:alpha val="100000"/>
                  </a:srgbClr>
                </a:gs>
                <a:gs pos="100000">
                  <a:srgbClr val="CB6CE6">
                    <a:alpha val="100000"/>
                  </a:srgbClr>
                </a:gs>
              </a:gsLst>
              <a:lin ang="0"/>
            </a:gra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881280" y="2605393"/>
            <a:ext cx="16852001" cy="5484852"/>
          </a:xfrm>
          <a:custGeom>
            <a:avLst/>
            <a:gdLst/>
            <a:ahLst/>
            <a:cxnLst/>
            <a:rect r="r" b="b" t="t" l="l"/>
            <a:pathLst>
              <a:path h="5484852" w="16852001">
                <a:moveTo>
                  <a:pt x="0" y="0"/>
                </a:moveTo>
                <a:lnTo>
                  <a:pt x="16852002" y="0"/>
                </a:lnTo>
                <a:lnTo>
                  <a:pt x="16852002" y="5484852"/>
                </a:lnTo>
                <a:lnTo>
                  <a:pt x="0" y="5484852"/>
                </a:lnTo>
                <a:lnTo>
                  <a:pt x="0" y="0"/>
                </a:lnTo>
                <a:close/>
              </a:path>
            </a:pathLst>
          </a:custGeom>
          <a:blipFill>
            <a:blip r:embed="rId4"/>
            <a:stretch>
              <a:fillRect l="-2316" t="0" r="-2045" b="0"/>
            </a:stretch>
          </a:blipFill>
          <a:ln w="152400" cap="rnd">
            <a:solidFill>
              <a:srgbClr val="000000"/>
            </a:solidFill>
            <a:prstDash val="solid"/>
            <a:round/>
          </a:ln>
        </p:spPr>
      </p:sp>
      <p:sp>
        <p:nvSpPr>
          <p:cNvPr name="TextBox 7" id="7"/>
          <p:cNvSpPr txBox="true"/>
          <p:nvPr/>
        </p:nvSpPr>
        <p:spPr>
          <a:xfrm rot="0">
            <a:off x="7106317" y="1718298"/>
            <a:ext cx="407536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 Final Model </a:t>
            </a:r>
          </a:p>
        </p:txBody>
      </p:sp>
      <p:sp>
        <p:nvSpPr>
          <p:cNvPr name="Freeform 8" id="8"/>
          <p:cNvSpPr/>
          <p:nvPr/>
        </p:nvSpPr>
        <p:spPr>
          <a:xfrm flipH="false" flipV="false" rot="-4176364">
            <a:off x="12975762" y="589627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12226">
                <a:alpha val="100000"/>
              </a:srgbClr>
            </a:gs>
            <a:gs pos="100000">
              <a:srgbClr val="777478">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39288" y="8372"/>
            <a:ext cx="15809423" cy="4181475"/>
          </a:xfrm>
          <a:prstGeom prst="rect">
            <a:avLst/>
          </a:prstGeom>
        </p:spPr>
        <p:txBody>
          <a:bodyPr anchor="t" rtlCol="false" tIns="0" lIns="0" bIns="0" rIns="0">
            <a:spAutoFit/>
          </a:bodyPr>
          <a:lstStyle/>
          <a:p>
            <a:pPr>
              <a:lnSpc>
                <a:spcPts val="10199"/>
              </a:lnSpc>
            </a:pPr>
            <a:r>
              <a:rPr lang="en-US" sz="8499">
                <a:solidFill>
                  <a:srgbClr val="FFFFFF"/>
                </a:solidFill>
                <a:latin typeface="Jaturat Medium"/>
              </a:rPr>
              <a:t>SIMULATION (AFTER ADDING MOTOR)</a:t>
            </a:r>
          </a:p>
          <a:p>
            <a:pPr>
              <a:lnSpc>
                <a:spcPts val="10199"/>
              </a:lnSpc>
            </a:pPr>
          </a:p>
        </p:txBody>
      </p:sp>
      <p:grpSp>
        <p:nvGrpSpPr>
          <p:cNvPr name="Group 3" id="3"/>
          <p:cNvGrpSpPr/>
          <p:nvPr/>
        </p:nvGrpSpPr>
        <p:grpSpPr>
          <a:xfrm rot="0">
            <a:off x="1028700" y="3366313"/>
            <a:ext cx="2357513" cy="2183805"/>
            <a:chOff x="0" y="0"/>
            <a:chExt cx="812800" cy="752911"/>
          </a:xfrm>
        </p:grpSpPr>
        <p:sp>
          <p:nvSpPr>
            <p:cNvPr name="Freeform 4" id="4"/>
            <p:cNvSpPr/>
            <p:nvPr/>
          </p:nvSpPr>
          <p:spPr>
            <a:xfrm flipH="false" flipV="false" rot="0">
              <a:off x="0" y="0"/>
              <a:ext cx="812800" cy="752911"/>
            </a:xfrm>
            <a:custGeom>
              <a:avLst/>
              <a:gdLst/>
              <a:ahLst/>
              <a:cxnLst/>
              <a:rect r="r" b="b" t="t" l="l"/>
              <a:pathLst>
                <a:path h="752911" w="812800">
                  <a:moveTo>
                    <a:pt x="0" y="0"/>
                  </a:moveTo>
                  <a:lnTo>
                    <a:pt x="812800" y="0"/>
                  </a:lnTo>
                  <a:lnTo>
                    <a:pt x="812800" y="752911"/>
                  </a:lnTo>
                  <a:lnTo>
                    <a:pt x="0" y="752911"/>
                  </a:lnTo>
                  <a:close/>
                </a:path>
              </a:pathLst>
            </a:custGeom>
            <a:solidFill>
              <a:srgbClr val="4282E9"/>
            </a:solidFill>
          </p:spPr>
        </p:sp>
        <p:sp>
          <p:nvSpPr>
            <p:cNvPr name="TextBox 5" id="5"/>
            <p:cNvSpPr txBox="true"/>
            <p:nvPr/>
          </p:nvSpPr>
          <p:spPr>
            <a:xfrm>
              <a:off x="0" y="-38100"/>
              <a:ext cx="812800" cy="791011"/>
            </a:xfrm>
            <a:prstGeom prst="rect">
              <a:avLst/>
            </a:prstGeom>
          </p:spPr>
          <p:txBody>
            <a:bodyPr anchor="ctr" rtlCol="false" tIns="254000" lIns="254000" bIns="254000" rIns="254000"/>
            <a:lstStyle/>
            <a:p>
              <a:pPr algn="ctr">
                <a:lnSpc>
                  <a:spcPts val="2519"/>
                </a:lnSpc>
              </a:pPr>
              <a:r>
                <a:rPr lang="en-US" sz="1799">
                  <a:solidFill>
                    <a:srgbClr val="FFFFFF"/>
                  </a:solidFill>
                  <a:latin typeface="TT Lakes Neue Bold"/>
                </a:rPr>
                <a:t>Moving the Bot from (500,0)</a:t>
              </a:r>
              <a:r>
                <a:rPr lang="en-US" sz="1799">
                  <a:solidFill>
                    <a:srgbClr val="FFFFFF"/>
                  </a:solidFill>
                  <a:latin typeface="TT Lakes Neue Bold"/>
                </a:rPr>
                <a:t> Coordinate to (200,0)-&gt;(0,200)</a:t>
              </a:r>
            </a:p>
          </p:txBody>
        </p:sp>
      </p:grpSp>
      <p:grpSp>
        <p:nvGrpSpPr>
          <p:cNvPr name="Group 6" id="6"/>
          <p:cNvGrpSpPr/>
          <p:nvPr/>
        </p:nvGrpSpPr>
        <p:grpSpPr>
          <a:xfrm rot="0">
            <a:off x="904803" y="6223963"/>
            <a:ext cx="2452867" cy="2459501"/>
            <a:chOff x="0" y="0"/>
            <a:chExt cx="896231" cy="898655"/>
          </a:xfrm>
        </p:grpSpPr>
        <p:sp>
          <p:nvSpPr>
            <p:cNvPr name="Freeform 7" id="7"/>
            <p:cNvSpPr/>
            <p:nvPr/>
          </p:nvSpPr>
          <p:spPr>
            <a:xfrm flipH="false" flipV="false" rot="0">
              <a:off x="0" y="0"/>
              <a:ext cx="896231" cy="898655"/>
            </a:xfrm>
            <a:custGeom>
              <a:avLst/>
              <a:gdLst/>
              <a:ahLst/>
              <a:cxnLst/>
              <a:rect r="r" b="b" t="t" l="l"/>
              <a:pathLst>
                <a:path h="898655" w="896231">
                  <a:moveTo>
                    <a:pt x="448116" y="0"/>
                  </a:moveTo>
                  <a:cubicBezTo>
                    <a:pt x="200628" y="0"/>
                    <a:pt x="0" y="201171"/>
                    <a:pt x="0" y="449328"/>
                  </a:cubicBezTo>
                  <a:cubicBezTo>
                    <a:pt x="0" y="697484"/>
                    <a:pt x="200628" y="898655"/>
                    <a:pt x="448116" y="898655"/>
                  </a:cubicBezTo>
                  <a:cubicBezTo>
                    <a:pt x="695603" y="898655"/>
                    <a:pt x="896231" y="697484"/>
                    <a:pt x="896231" y="449328"/>
                  </a:cubicBezTo>
                  <a:cubicBezTo>
                    <a:pt x="896231" y="201171"/>
                    <a:pt x="695603" y="0"/>
                    <a:pt x="448116" y="0"/>
                  </a:cubicBezTo>
                  <a:close/>
                </a:path>
              </a:pathLst>
            </a:custGeom>
            <a:solidFill>
              <a:srgbClr val="04D1CD"/>
            </a:solidFill>
          </p:spPr>
        </p:sp>
        <p:sp>
          <p:nvSpPr>
            <p:cNvPr name="TextBox 8" id="8"/>
            <p:cNvSpPr txBox="true"/>
            <p:nvPr/>
          </p:nvSpPr>
          <p:spPr>
            <a:xfrm>
              <a:off x="84022" y="46149"/>
              <a:ext cx="728188" cy="768257"/>
            </a:xfrm>
            <a:prstGeom prst="rect">
              <a:avLst/>
            </a:prstGeom>
          </p:spPr>
          <p:txBody>
            <a:bodyPr anchor="ctr" rtlCol="false" tIns="254000" lIns="254000" bIns="254000" rIns="254000"/>
            <a:lstStyle/>
            <a:p>
              <a:pPr algn="ctr">
                <a:lnSpc>
                  <a:spcPts val="2519"/>
                </a:lnSpc>
              </a:pPr>
              <a:r>
                <a:rPr lang="en-US" sz="1799">
                  <a:solidFill>
                    <a:srgbClr val="000000"/>
                  </a:solidFill>
                  <a:latin typeface="TT Lakes Neue Bold"/>
                </a:rPr>
                <a:t>The end effector covers an angle of 90 degree.</a:t>
              </a:r>
            </a:p>
          </p:txBody>
        </p:sp>
      </p:grpSp>
      <p:sp>
        <p:nvSpPr>
          <p:cNvPr name="Freeform 9" id="9"/>
          <p:cNvSpPr/>
          <p:nvPr/>
        </p:nvSpPr>
        <p:spPr>
          <a:xfrm flipH="false" flipV="false" rot="-4176364">
            <a:off x="9372" y="-15559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10" id="10">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4348111" y="2903972"/>
            <a:ext cx="12028953" cy="6639982"/>
          </a:xfrm>
          <a:prstGeom prst="rect">
            <a:avLst/>
          </a:prstGeom>
          <a:ln w="190500" cap="sq">
            <a:solidFill>
              <a:srgbClr val="000000"/>
            </a:solidFill>
            <a:prstDash val="solid"/>
          </a:ln>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737373">
                <a:alpha val="100000"/>
              </a:srgbClr>
            </a:gs>
            <a:gs pos="100000">
              <a:srgbClr val="3BC9D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80668" y="-227435"/>
            <a:ext cx="20449184" cy="1635007"/>
            <a:chOff x="0" y="0"/>
            <a:chExt cx="5385793" cy="430619"/>
          </a:xfrm>
        </p:grpSpPr>
        <p:sp>
          <p:nvSpPr>
            <p:cNvPr name="Freeform 3" id="3"/>
            <p:cNvSpPr/>
            <p:nvPr/>
          </p:nvSpPr>
          <p:spPr>
            <a:xfrm flipH="false" flipV="false" rot="0">
              <a:off x="0" y="0"/>
              <a:ext cx="5385793" cy="430619"/>
            </a:xfrm>
            <a:custGeom>
              <a:avLst/>
              <a:gdLst/>
              <a:ahLst/>
              <a:cxnLst/>
              <a:rect r="r" b="b" t="t" l="l"/>
              <a:pathLst>
                <a:path h="430619" w="5385793">
                  <a:moveTo>
                    <a:pt x="0" y="0"/>
                  </a:moveTo>
                  <a:lnTo>
                    <a:pt x="5385793" y="0"/>
                  </a:lnTo>
                  <a:lnTo>
                    <a:pt x="5385793" y="430619"/>
                  </a:lnTo>
                  <a:lnTo>
                    <a:pt x="0" y="430619"/>
                  </a:lnTo>
                  <a:close/>
                </a:path>
              </a:pathLst>
            </a:custGeom>
            <a:solidFill>
              <a:srgbClr val="0CC0DF"/>
            </a:solidFill>
          </p:spPr>
        </p:sp>
        <p:sp>
          <p:nvSpPr>
            <p:cNvPr name="TextBox 4" id="4"/>
            <p:cNvSpPr txBox="true"/>
            <p:nvPr/>
          </p:nvSpPr>
          <p:spPr>
            <a:xfrm>
              <a:off x="0" y="-38100"/>
              <a:ext cx="5385793" cy="468719"/>
            </a:xfrm>
            <a:prstGeom prst="rect">
              <a:avLst/>
            </a:prstGeom>
          </p:spPr>
          <p:txBody>
            <a:bodyPr anchor="ctr" rtlCol="false" tIns="50800" lIns="50800" bIns="50800" rIns="50800"/>
            <a:lstStyle/>
            <a:p>
              <a:pPr algn="ctr">
                <a:lnSpc>
                  <a:spcPts val="3640"/>
                </a:lnSpc>
              </a:pPr>
            </a:p>
          </p:txBody>
        </p:sp>
      </p:grpSp>
      <p:sp>
        <p:nvSpPr>
          <p:cNvPr name="Freeform 5" id="5"/>
          <p:cNvSpPr/>
          <p:nvPr/>
        </p:nvSpPr>
        <p:spPr>
          <a:xfrm flipH="false" flipV="false" rot="0">
            <a:off x="901576" y="3433591"/>
            <a:ext cx="4635394" cy="3419819"/>
          </a:xfrm>
          <a:custGeom>
            <a:avLst/>
            <a:gdLst/>
            <a:ahLst/>
            <a:cxnLst/>
            <a:rect r="r" b="b" t="t" l="l"/>
            <a:pathLst>
              <a:path h="3419819" w="4635394">
                <a:moveTo>
                  <a:pt x="0" y="0"/>
                </a:moveTo>
                <a:lnTo>
                  <a:pt x="4635394" y="0"/>
                </a:lnTo>
                <a:lnTo>
                  <a:pt x="4635394" y="3419818"/>
                </a:lnTo>
                <a:lnTo>
                  <a:pt x="0" y="3419818"/>
                </a:lnTo>
                <a:lnTo>
                  <a:pt x="0" y="0"/>
                </a:lnTo>
                <a:close/>
              </a:path>
            </a:pathLst>
          </a:custGeom>
          <a:blipFill>
            <a:blip r:embed="rId2"/>
            <a:stretch>
              <a:fillRect l="0" t="0" r="0" b="0"/>
            </a:stretch>
          </a:blipFill>
        </p:spPr>
      </p:sp>
      <p:sp>
        <p:nvSpPr>
          <p:cNvPr name="Freeform 6" id="6"/>
          <p:cNvSpPr/>
          <p:nvPr/>
        </p:nvSpPr>
        <p:spPr>
          <a:xfrm flipH="false" flipV="false" rot="0">
            <a:off x="6561544" y="3433591"/>
            <a:ext cx="4649062" cy="3419819"/>
          </a:xfrm>
          <a:custGeom>
            <a:avLst/>
            <a:gdLst/>
            <a:ahLst/>
            <a:cxnLst/>
            <a:rect r="r" b="b" t="t" l="l"/>
            <a:pathLst>
              <a:path h="3419819" w="4649062">
                <a:moveTo>
                  <a:pt x="0" y="0"/>
                </a:moveTo>
                <a:lnTo>
                  <a:pt x="4649062" y="0"/>
                </a:lnTo>
                <a:lnTo>
                  <a:pt x="4649062" y="3419818"/>
                </a:lnTo>
                <a:lnTo>
                  <a:pt x="0" y="3419818"/>
                </a:lnTo>
                <a:lnTo>
                  <a:pt x="0" y="0"/>
                </a:lnTo>
                <a:close/>
              </a:path>
            </a:pathLst>
          </a:custGeom>
          <a:blipFill>
            <a:blip r:embed="rId3"/>
            <a:stretch>
              <a:fillRect l="0" t="0" r="0" b="0"/>
            </a:stretch>
          </a:blipFill>
        </p:spPr>
      </p:sp>
      <p:sp>
        <p:nvSpPr>
          <p:cNvPr name="TextBox 7" id="7"/>
          <p:cNvSpPr txBox="true"/>
          <p:nvPr/>
        </p:nvSpPr>
        <p:spPr>
          <a:xfrm rot="0">
            <a:off x="736892" y="7520940"/>
            <a:ext cx="4964762"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PID model 1</a:t>
            </a:r>
          </a:p>
          <a:p>
            <a:pPr algn="ctr">
              <a:lnSpc>
                <a:spcPts val="4759"/>
              </a:lnSpc>
            </a:pPr>
          </a:p>
        </p:txBody>
      </p:sp>
      <p:sp>
        <p:nvSpPr>
          <p:cNvPr name="TextBox 8" id="8"/>
          <p:cNvSpPr txBox="true"/>
          <p:nvPr/>
        </p:nvSpPr>
        <p:spPr>
          <a:xfrm rot="0">
            <a:off x="6561544" y="7520940"/>
            <a:ext cx="4964762" cy="1180465"/>
          </a:xfrm>
          <a:prstGeom prst="rect">
            <a:avLst/>
          </a:prstGeom>
        </p:spPr>
        <p:txBody>
          <a:bodyPr anchor="t" rtlCol="false" tIns="0" lIns="0" bIns="0" rIns="0">
            <a:spAutoFit/>
          </a:bodyPr>
          <a:lstStyle/>
          <a:p>
            <a:pPr algn="ctr">
              <a:lnSpc>
                <a:spcPts val="4759"/>
              </a:lnSpc>
            </a:pPr>
            <a:r>
              <a:rPr lang="en-US" sz="3399">
                <a:solidFill>
                  <a:srgbClr val="F4F3F0"/>
                </a:solidFill>
                <a:latin typeface="Canva Sans"/>
              </a:rPr>
              <a:t>PID model 2</a:t>
            </a:r>
          </a:p>
          <a:p>
            <a:pPr algn="ctr">
              <a:lnSpc>
                <a:spcPts val="4759"/>
              </a:lnSpc>
            </a:pPr>
          </a:p>
        </p:txBody>
      </p:sp>
      <p:sp>
        <p:nvSpPr>
          <p:cNvPr name="TextBox 9" id="9"/>
          <p:cNvSpPr txBox="true"/>
          <p:nvPr/>
        </p:nvSpPr>
        <p:spPr>
          <a:xfrm rot="0">
            <a:off x="12795609" y="7520940"/>
            <a:ext cx="4964762" cy="1180465"/>
          </a:xfrm>
          <a:prstGeom prst="rect">
            <a:avLst/>
          </a:prstGeom>
        </p:spPr>
        <p:txBody>
          <a:bodyPr anchor="t" rtlCol="false" tIns="0" lIns="0" bIns="0" rIns="0">
            <a:spAutoFit/>
          </a:bodyPr>
          <a:lstStyle/>
          <a:p>
            <a:pPr algn="ctr">
              <a:lnSpc>
                <a:spcPts val="4759"/>
              </a:lnSpc>
            </a:pPr>
            <a:r>
              <a:rPr lang="en-US" sz="3399">
                <a:solidFill>
                  <a:srgbClr val="F4F3F0"/>
                </a:solidFill>
                <a:latin typeface="Canva Sans"/>
              </a:rPr>
              <a:t>PID model 3</a:t>
            </a:r>
          </a:p>
          <a:p>
            <a:pPr algn="ctr">
              <a:lnSpc>
                <a:spcPts val="4759"/>
              </a:lnSpc>
            </a:pPr>
          </a:p>
        </p:txBody>
      </p:sp>
      <p:sp>
        <p:nvSpPr>
          <p:cNvPr name="TextBox 10" id="10"/>
          <p:cNvSpPr txBox="true"/>
          <p:nvPr/>
        </p:nvSpPr>
        <p:spPr>
          <a:xfrm rot="0">
            <a:off x="348870" y="141605"/>
            <a:ext cx="4860046"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Tuning it  again</a:t>
            </a:r>
          </a:p>
        </p:txBody>
      </p:sp>
      <p:sp>
        <p:nvSpPr>
          <p:cNvPr name="Freeform 11" id="11"/>
          <p:cNvSpPr/>
          <p:nvPr/>
        </p:nvSpPr>
        <p:spPr>
          <a:xfrm flipH="false" flipV="false" rot="-4176364">
            <a:off x="2753265" y="4793657"/>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4176364">
            <a:off x="11074507" y="-2500176"/>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444733" y="3433591"/>
            <a:ext cx="4876105" cy="3419819"/>
          </a:xfrm>
          <a:custGeom>
            <a:avLst/>
            <a:gdLst/>
            <a:ahLst/>
            <a:cxnLst/>
            <a:rect r="r" b="b" t="t" l="l"/>
            <a:pathLst>
              <a:path h="3419819" w="4876105">
                <a:moveTo>
                  <a:pt x="0" y="0"/>
                </a:moveTo>
                <a:lnTo>
                  <a:pt x="4876105" y="0"/>
                </a:lnTo>
                <a:lnTo>
                  <a:pt x="4876105" y="3419818"/>
                </a:lnTo>
                <a:lnTo>
                  <a:pt x="0" y="3419818"/>
                </a:lnTo>
                <a:lnTo>
                  <a:pt x="0" y="0"/>
                </a:lnTo>
                <a:close/>
              </a:path>
            </a:pathLst>
          </a:custGeom>
          <a:blipFill>
            <a:blip r:embed="rId8"/>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FF87">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369311" y="141605"/>
            <a:ext cx="7201376" cy="1811020"/>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 and Conclusion</a:t>
            </a:r>
          </a:p>
          <a:p>
            <a:pPr algn="ctr">
              <a:lnSpc>
                <a:spcPts val="7279"/>
              </a:lnSpc>
            </a:pPr>
          </a:p>
        </p:txBody>
      </p:sp>
      <p:grpSp>
        <p:nvGrpSpPr>
          <p:cNvPr name="Group 3" id="3"/>
          <p:cNvGrpSpPr/>
          <p:nvPr/>
        </p:nvGrpSpPr>
        <p:grpSpPr>
          <a:xfrm rot="0">
            <a:off x="369311" y="1537439"/>
            <a:ext cx="17571823" cy="7720861"/>
            <a:chOff x="0" y="0"/>
            <a:chExt cx="4627970" cy="2033478"/>
          </a:xfrm>
        </p:grpSpPr>
        <p:sp>
          <p:nvSpPr>
            <p:cNvPr name="Freeform 4" id="4"/>
            <p:cNvSpPr/>
            <p:nvPr/>
          </p:nvSpPr>
          <p:spPr>
            <a:xfrm flipH="false" flipV="false" rot="0">
              <a:off x="0" y="0"/>
              <a:ext cx="4627970" cy="2033478"/>
            </a:xfrm>
            <a:custGeom>
              <a:avLst/>
              <a:gdLst/>
              <a:ahLst/>
              <a:cxnLst/>
              <a:rect r="r" b="b" t="t" l="l"/>
              <a:pathLst>
                <a:path h="2033478" w="4627970">
                  <a:moveTo>
                    <a:pt x="0" y="0"/>
                  </a:moveTo>
                  <a:lnTo>
                    <a:pt x="4627970" y="0"/>
                  </a:lnTo>
                  <a:lnTo>
                    <a:pt x="4627970" y="2033478"/>
                  </a:lnTo>
                  <a:lnTo>
                    <a:pt x="0" y="2033478"/>
                  </a:lnTo>
                  <a:close/>
                </a:path>
              </a:pathLst>
            </a:custGeom>
            <a:gradFill rotWithShape="true">
              <a:gsLst>
                <a:gs pos="0">
                  <a:srgbClr val="004AAD">
                    <a:alpha val="100000"/>
                  </a:srgbClr>
                </a:gs>
                <a:gs pos="100000">
                  <a:srgbClr val="CB6CE6">
                    <a:alpha val="100000"/>
                  </a:srgbClr>
                </a:gs>
              </a:gsLst>
              <a:lin ang="0"/>
            </a:gradFill>
            <a:ln w="38100" cap="sq">
              <a:solidFill>
                <a:srgbClr val="202354"/>
              </a:solidFill>
              <a:prstDash val="solid"/>
              <a:miter/>
            </a:ln>
          </p:spPr>
        </p:sp>
        <p:sp>
          <p:nvSpPr>
            <p:cNvPr name="TextBox 5" id="5"/>
            <p:cNvSpPr txBox="true"/>
            <p:nvPr/>
          </p:nvSpPr>
          <p:spPr>
            <a:xfrm>
              <a:off x="0" y="-28575"/>
              <a:ext cx="4627970" cy="2062053"/>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4176364">
            <a:off x="12366362" y="419237"/>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84403" y="1946027"/>
            <a:ext cx="16919194" cy="6394947"/>
          </a:xfrm>
          <a:custGeom>
            <a:avLst/>
            <a:gdLst/>
            <a:ahLst/>
            <a:cxnLst/>
            <a:rect r="r" b="b" t="t" l="l"/>
            <a:pathLst>
              <a:path h="6394947" w="16919194">
                <a:moveTo>
                  <a:pt x="0" y="0"/>
                </a:moveTo>
                <a:lnTo>
                  <a:pt x="16919194" y="0"/>
                </a:lnTo>
                <a:lnTo>
                  <a:pt x="16919194" y="6394946"/>
                </a:lnTo>
                <a:lnTo>
                  <a:pt x="0" y="6394946"/>
                </a:lnTo>
                <a:lnTo>
                  <a:pt x="0" y="0"/>
                </a:lnTo>
                <a:close/>
              </a:path>
            </a:pathLst>
          </a:custGeom>
          <a:blipFill>
            <a:blip r:embed="rId4"/>
            <a:stretch>
              <a:fillRect l="0" t="0" r="0" b="-647"/>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5FF87">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4176364">
            <a:off x="12366362" y="419237"/>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508" y="2167140"/>
            <a:ext cx="15768792" cy="5952719"/>
          </a:xfrm>
          <a:custGeom>
            <a:avLst/>
            <a:gdLst/>
            <a:ahLst/>
            <a:cxnLst/>
            <a:rect r="r" b="b" t="t" l="l"/>
            <a:pathLst>
              <a:path h="5952719" w="15768792">
                <a:moveTo>
                  <a:pt x="0" y="0"/>
                </a:moveTo>
                <a:lnTo>
                  <a:pt x="15768792" y="0"/>
                </a:lnTo>
                <a:lnTo>
                  <a:pt x="15768792" y="5952720"/>
                </a:lnTo>
                <a:lnTo>
                  <a:pt x="0" y="5952720"/>
                </a:lnTo>
                <a:lnTo>
                  <a:pt x="0" y="0"/>
                </a:lnTo>
                <a:close/>
              </a:path>
            </a:pathLst>
          </a:custGeom>
          <a:blipFill>
            <a:blip r:embed="rId4"/>
            <a:stretch>
              <a:fillRect l="0" t="0" r="0" b="0"/>
            </a:stretch>
          </a:blipFill>
        </p:spPr>
      </p:sp>
      <p:sp>
        <p:nvSpPr>
          <p:cNvPr name="TextBox 4" id="4"/>
          <p:cNvSpPr txBox="true"/>
          <p:nvPr/>
        </p:nvSpPr>
        <p:spPr>
          <a:xfrm rot="0">
            <a:off x="417216" y="141605"/>
            <a:ext cx="7105565"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 and conclusion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D1CD">
                <a:alpha val="100000"/>
              </a:srgbClr>
            </a:gs>
            <a:gs pos="50000">
              <a:srgbClr val="006B99">
                <a:alpha val="100000"/>
              </a:srgbClr>
            </a:gs>
            <a:gs pos="100000">
              <a:srgbClr val="F0F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028700"/>
            <a:ext cx="7909439" cy="1143000"/>
          </a:xfrm>
          <a:prstGeom prst="rect">
            <a:avLst/>
          </a:prstGeom>
        </p:spPr>
        <p:txBody>
          <a:bodyPr anchor="t" rtlCol="false" tIns="0" lIns="0" bIns="0" rIns="0">
            <a:spAutoFit/>
          </a:bodyPr>
          <a:lstStyle/>
          <a:p>
            <a:pPr marL="0" indent="0" lvl="0">
              <a:lnSpc>
                <a:spcPts val="9000"/>
              </a:lnSpc>
            </a:pPr>
            <a:r>
              <a:rPr lang="en-US" sz="7500">
                <a:solidFill>
                  <a:srgbClr val="292929"/>
                </a:solidFill>
                <a:latin typeface="Open Sauce Bold"/>
              </a:rPr>
              <a:t>FUTURE SCOPE</a:t>
            </a:r>
          </a:p>
        </p:txBody>
      </p:sp>
      <p:sp>
        <p:nvSpPr>
          <p:cNvPr name="TextBox 3" id="3"/>
          <p:cNvSpPr txBox="true"/>
          <p:nvPr/>
        </p:nvSpPr>
        <p:spPr>
          <a:xfrm rot="0">
            <a:off x="1006981" y="2967165"/>
            <a:ext cx="14749279" cy="4791075"/>
          </a:xfrm>
          <a:prstGeom prst="rect">
            <a:avLst/>
          </a:prstGeom>
        </p:spPr>
        <p:txBody>
          <a:bodyPr anchor="t" rtlCol="false" tIns="0" lIns="0" bIns="0" rIns="0">
            <a:spAutoFit/>
          </a:bodyPr>
          <a:lstStyle/>
          <a:p>
            <a:pPr algn="just" marL="647702" indent="-323851" lvl="1">
              <a:lnSpc>
                <a:spcPts val="4200"/>
              </a:lnSpc>
              <a:buFont typeface="Arial"/>
              <a:buChar char="•"/>
            </a:pPr>
            <a:r>
              <a:rPr lang="en-US" sz="3000">
                <a:solidFill>
                  <a:srgbClr val="292929"/>
                </a:solidFill>
                <a:latin typeface="Open Sauce"/>
              </a:rPr>
              <a:t>THESE DC MACHINES CAN BE TUNED BETTER BY USING CONTROLLERS LIKE FUZZY LOGIC CONTROL</a:t>
            </a:r>
          </a:p>
          <a:p>
            <a:pPr algn="just" marL="647702" indent="-323851" lvl="1">
              <a:lnSpc>
                <a:spcPts val="4200"/>
              </a:lnSpc>
              <a:buFont typeface="Arial"/>
              <a:buChar char="•"/>
            </a:pPr>
            <a:r>
              <a:rPr lang="en-US" sz="3000">
                <a:solidFill>
                  <a:srgbClr val="292929"/>
                </a:solidFill>
                <a:latin typeface="Open Sauce"/>
              </a:rPr>
              <a:t>MORE DETAILED ANALYSIS CAN BE PERFORMED AFTER VARYING THE VOLTAGES AND CURRENT PROVIDED TO THE MOTOR WHICH IS THE REAL LIFE SCENRIO</a:t>
            </a:r>
          </a:p>
          <a:p>
            <a:pPr algn="just" marL="647702" indent="-323851" lvl="1">
              <a:lnSpc>
                <a:spcPts val="4200"/>
              </a:lnSpc>
              <a:buFont typeface="Arial"/>
              <a:buChar char="•"/>
            </a:pPr>
            <a:r>
              <a:rPr lang="en-US" sz="3000">
                <a:solidFill>
                  <a:srgbClr val="292929"/>
                </a:solidFill>
                <a:latin typeface="Open Sauce"/>
              </a:rPr>
              <a:t>A BROADER PERSPECITVE ON HOW DIFFERENT MOTOR APART FROM BRUSHED DC MOTOR LIKE SERVO OR STEPPER MOTOR CAN BE USED TO GET FURTHER CONCLUSIONS</a:t>
            </a:r>
          </a:p>
          <a:p>
            <a:pPr algn="just" marL="0" indent="0" lvl="0">
              <a:lnSpc>
                <a:spcPts val="4200"/>
              </a:lnSpc>
              <a:spcBef>
                <a:spcPct val="0"/>
              </a:spcBef>
            </a:pPr>
          </a:p>
        </p:txBody>
      </p:sp>
      <p:grpSp>
        <p:nvGrpSpPr>
          <p:cNvPr name="Group 4" id="4"/>
          <p:cNvGrpSpPr/>
          <p:nvPr/>
        </p:nvGrpSpPr>
        <p:grpSpPr>
          <a:xfrm rot="5400000">
            <a:off x="12657768" y="4656768"/>
            <a:ext cx="10287000" cy="973464"/>
            <a:chOff x="0" y="0"/>
            <a:chExt cx="2709333" cy="256385"/>
          </a:xfrm>
        </p:grpSpPr>
        <p:sp>
          <p:nvSpPr>
            <p:cNvPr name="Freeform 5" id="5"/>
            <p:cNvSpPr/>
            <p:nvPr/>
          </p:nvSpPr>
          <p:spPr>
            <a:xfrm flipH="false" flipV="false" rot="0">
              <a:off x="0" y="0"/>
              <a:ext cx="2709333" cy="256385"/>
            </a:xfrm>
            <a:custGeom>
              <a:avLst/>
              <a:gdLst/>
              <a:ahLst/>
              <a:cxnLst/>
              <a:rect r="r" b="b" t="t" l="l"/>
              <a:pathLst>
                <a:path h="256385" w="2709333">
                  <a:moveTo>
                    <a:pt x="0" y="0"/>
                  </a:moveTo>
                  <a:lnTo>
                    <a:pt x="2709333" y="0"/>
                  </a:lnTo>
                  <a:lnTo>
                    <a:pt x="2709333" y="256385"/>
                  </a:lnTo>
                  <a:lnTo>
                    <a:pt x="0" y="256385"/>
                  </a:lnTo>
                  <a:close/>
                </a:path>
              </a:pathLst>
            </a:custGeom>
            <a:solidFill>
              <a:srgbClr val="F4F3F0"/>
            </a:solidFill>
          </p:spPr>
        </p:sp>
        <p:sp>
          <p:nvSpPr>
            <p:cNvPr name="TextBox 6" id="6"/>
            <p:cNvSpPr txBox="true"/>
            <p:nvPr/>
          </p:nvSpPr>
          <p:spPr>
            <a:xfrm>
              <a:off x="0" y="-38100"/>
              <a:ext cx="2709333" cy="294485"/>
            </a:xfrm>
            <a:prstGeom prst="rect">
              <a:avLst/>
            </a:prstGeom>
          </p:spPr>
          <p:txBody>
            <a:bodyPr anchor="ctr" rtlCol="false" tIns="50800" lIns="50800" bIns="50800" rIns="50800"/>
            <a:lstStyle/>
            <a:p>
              <a:pPr algn="ctr">
                <a:lnSpc>
                  <a:spcPts val="3900"/>
                </a:lnSpc>
              </a:pPr>
            </a:p>
          </p:txBody>
        </p:sp>
      </p:grpSp>
      <p:sp>
        <p:nvSpPr>
          <p:cNvPr name="Freeform 7" id="7"/>
          <p:cNvSpPr/>
          <p:nvPr/>
        </p:nvSpPr>
        <p:spPr>
          <a:xfrm flipH="false" flipV="false" rot="-4176364">
            <a:off x="13251521" y="405740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4176364">
            <a:off x="-3422969" y="-4532872"/>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3F0"/>
        </a:solidFill>
      </p:bgPr>
    </p:bg>
    <p:spTree>
      <p:nvGrpSpPr>
        <p:cNvPr id="1" name=""/>
        <p:cNvGrpSpPr/>
        <p:nvPr/>
      </p:nvGrpSpPr>
      <p:grpSpPr>
        <a:xfrm>
          <a:off x="0" y="0"/>
          <a:ext cx="0" cy="0"/>
          <a:chOff x="0" y="0"/>
          <a:chExt cx="0" cy="0"/>
        </a:xfrm>
      </p:grpSpPr>
      <p:grpSp>
        <p:nvGrpSpPr>
          <p:cNvPr name="Group 2" id="2"/>
          <p:cNvGrpSpPr/>
          <p:nvPr/>
        </p:nvGrpSpPr>
        <p:grpSpPr>
          <a:xfrm rot="0">
            <a:off x="0" y="0"/>
            <a:ext cx="17314536" cy="3507299"/>
            <a:chOff x="0" y="0"/>
            <a:chExt cx="4560207" cy="923733"/>
          </a:xfrm>
        </p:grpSpPr>
        <p:sp>
          <p:nvSpPr>
            <p:cNvPr name="Freeform 3" id="3"/>
            <p:cNvSpPr/>
            <p:nvPr/>
          </p:nvSpPr>
          <p:spPr>
            <a:xfrm flipH="false" flipV="false" rot="0">
              <a:off x="0" y="0"/>
              <a:ext cx="4560207" cy="923733"/>
            </a:xfrm>
            <a:custGeom>
              <a:avLst/>
              <a:gdLst/>
              <a:ahLst/>
              <a:cxnLst/>
              <a:rect r="r" b="b" t="t" l="l"/>
              <a:pathLst>
                <a:path h="923733" w="4560207">
                  <a:moveTo>
                    <a:pt x="0" y="0"/>
                  </a:moveTo>
                  <a:lnTo>
                    <a:pt x="4560207" y="0"/>
                  </a:lnTo>
                  <a:lnTo>
                    <a:pt x="4560207" y="923733"/>
                  </a:lnTo>
                  <a:lnTo>
                    <a:pt x="0" y="923733"/>
                  </a:lnTo>
                  <a:close/>
                </a:path>
              </a:pathLst>
            </a:custGeom>
            <a:gradFill rotWithShape="true">
              <a:gsLst>
                <a:gs pos="0">
                  <a:srgbClr val="5170FF">
                    <a:alpha val="100000"/>
                  </a:srgbClr>
                </a:gs>
                <a:gs pos="100000">
                  <a:srgbClr val="FF66C4">
                    <a:alpha val="100000"/>
                  </a:srgbClr>
                </a:gs>
              </a:gsLst>
              <a:lin ang="0"/>
            </a:gradFill>
          </p:spPr>
        </p:sp>
        <p:sp>
          <p:nvSpPr>
            <p:cNvPr name="TextBox 4" id="4"/>
            <p:cNvSpPr txBox="true"/>
            <p:nvPr/>
          </p:nvSpPr>
          <p:spPr>
            <a:xfrm>
              <a:off x="0" y="-47625"/>
              <a:ext cx="4560207" cy="97135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5400000">
            <a:off x="12657768" y="4656768"/>
            <a:ext cx="10287000" cy="973464"/>
            <a:chOff x="0" y="0"/>
            <a:chExt cx="2709333" cy="256385"/>
          </a:xfrm>
        </p:grpSpPr>
        <p:sp>
          <p:nvSpPr>
            <p:cNvPr name="Freeform 6" id="6"/>
            <p:cNvSpPr/>
            <p:nvPr/>
          </p:nvSpPr>
          <p:spPr>
            <a:xfrm flipH="false" flipV="false" rot="0">
              <a:off x="0" y="0"/>
              <a:ext cx="2709333" cy="256385"/>
            </a:xfrm>
            <a:custGeom>
              <a:avLst/>
              <a:gdLst/>
              <a:ahLst/>
              <a:cxnLst/>
              <a:rect r="r" b="b" t="t" l="l"/>
              <a:pathLst>
                <a:path h="256385" w="2709333">
                  <a:moveTo>
                    <a:pt x="0" y="0"/>
                  </a:moveTo>
                  <a:lnTo>
                    <a:pt x="2709333" y="0"/>
                  </a:lnTo>
                  <a:lnTo>
                    <a:pt x="2709333" y="256385"/>
                  </a:lnTo>
                  <a:lnTo>
                    <a:pt x="0" y="256385"/>
                  </a:lnTo>
                  <a:close/>
                </a:path>
              </a:pathLst>
            </a:custGeom>
            <a:solidFill>
              <a:srgbClr val="D8D8D8"/>
            </a:solidFill>
          </p:spPr>
        </p:sp>
        <p:sp>
          <p:nvSpPr>
            <p:cNvPr name="TextBox 7" id="7"/>
            <p:cNvSpPr txBox="true"/>
            <p:nvPr/>
          </p:nvSpPr>
          <p:spPr>
            <a:xfrm>
              <a:off x="0" y="-38100"/>
              <a:ext cx="2709333" cy="294485"/>
            </a:xfrm>
            <a:prstGeom prst="rect">
              <a:avLst/>
            </a:prstGeom>
          </p:spPr>
          <p:txBody>
            <a:bodyPr anchor="ctr" rtlCol="false" tIns="50800" lIns="50800" bIns="50800" rIns="50800"/>
            <a:lstStyle/>
            <a:p>
              <a:pPr algn="ctr">
                <a:lnSpc>
                  <a:spcPts val="3900"/>
                </a:lnSpc>
              </a:pPr>
            </a:p>
          </p:txBody>
        </p:sp>
      </p:grpSp>
      <p:sp>
        <p:nvSpPr>
          <p:cNvPr name="TextBox 8" id="8"/>
          <p:cNvSpPr txBox="true"/>
          <p:nvPr/>
        </p:nvSpPr>
        <p:spPr>
          <a:xfrm rot="0">
            <a:off x="1028700" y="1182149"/>
            <a:ext cx="10973338" cy="1143000"/>
          </a:xfrm>
          <a:prstGeom prst="rect">
            <a:avLst/>
          </a:prstGeom>
        </p:spPr>
        <p:txBody>
          <a:bodyPr anchor="t" rtlCol="false" tIns="0" lIns="0" bIns="0" rIns="0">
            <a:spAutoFit/>
          </a:bodyPr>
          <a:lstStyle/>
          <a:p>
            <a:pPr marL="0" indent="0" lvl="0">
              <a:lnSpc>
                <a:spcPts val="9000"/>
              </a:lnSpc>
            </a:pPr>
            <a:r>
              <a:rPr lang="en-US" sz="7500">
                <a:solidFill>
                  <a:srgbClr val="292929"/>
                </a:solidFill>
                <a:latin typeface="Open Sauce Bold"/>
              </a:rPr>
              <a:t>OBJECTIVES</a:t>
            </a:r>
          </a:p>
        </p:txBody>
      </p:sp>
      <p:sp>
        <p:nvSpPr>
          <p:cNvPr name="TextBox 9" id="9"/>
          <p:cNvSpPr txBox="true"/>
          <p:nvPr/>
        </p:nvSpPr>
        <p:spPr>
          <a:xfrm rot="0">
            <a:off x="1028700" y="3813115"/>
            <a:ext cx="14878380" cy="5634961"/>
          </a:xfrm>
          <a:prstGeom prst="rect">
            <a:avLst/>
          </a:prstGeom>
        </p:spPr>
        <p:txBody>
          <a:bodyPr anchor="t" rtlCol="false" tIns="0" lIns="0" bIns="0" rIns="0">
            <a:spAutoFit/>
          </a:bodyPr>
          <a:lstStyle/>
          <a:p>
            <a:pPr>
              <a:lnSpc>
                <a:spcPts val="4097"/>
              </a:lnSpc>
              <a:spcBef>
                <a:spcPct val="0"/>
              </a:spcBef>
            </a:pPr>
            <a:r>
              <a:rPr lang="en-US" sz="2926">
                <a:solidFill>
                  <a:srgbClr val="292929"/>
                </a:solidFill>
                <a:latin typeface="Clear Sans"/>
              </a:rPr>
              <a:t>The increasing prevalence of robots in modern industrial production emphasises how important it is to research robotic arms as essential instruments in this field. Our goal is to study the modelling and simulation of SCARA robotic arms in various contexts. In theory and in simulated conditions, this investigation could make robots achieve greater flexbility and be able to do more in the industrial settings.</a:t>
            </a:r>
          </a:p>
          <a:p>
            <a:pPr>
              <a:lnSpc>
                <a:spcPts val="4097"/>
              </a:lnSpc>
              <a:spcBef>
                <a:spcPct val="0"/>
              </a:spcBef>
            </a:pPr>
          </a:p>
          <a:p>
            <a:pPr>
              <a:lnSpc>
                <a:spcPts val="4097"/>
              </a:lnSpc>
              <a:spcBef>
                <a:spcPct val="0"/>
              </a:spcBef>
            </a:pPr>
            <a:r>
              <a:rPr lang="en-US" sz="2926">
                <a:solidFill>
                  <a:srgbClr val="292929"/>
                </a:solidFill>
                <a:latin typeface="Clear Sans"/>
              </a:rPr>
              <a:t> The manipulator follows predefined trajectories that are tailored to certain purposes. Many methods, such as forward and inverse kinematics, have been used to guarantee accurate arm motion. Furthermore, PID tuning has been applied to optimise the arm's performance. In addition, motors are used for control, which makes it possible to carry out a variety of activities precisely and effectively.</a:t>
            </a:r>
          </a:p>
        </p:txBody>
      </p:sp>
      <p:sp>
        <p:nvSpPr>
          <p:cNvPr name="Freeform 10" id="10"/>
          <p:cNvSpPr/>
          <p:nvPr/>
        </p:nvSpPr>
        <p:spPr>
          <a:xfrm flipH="false" flipV="false" rot="-4176364">
            <a:off x="11684379" y="-158259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F63B4">
                <a:alpha val="100000"/>
              </a:srgbClr>
            </a:gs>
            <a:gs pos="100000">
              <a:srgbClr val="E44E96">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228684" y="678695"/>
            <a:ext cx="8975721" cy="1088391"/>
          </a:xfrm>
          <a:prstGeom prst="rect">
            <a:avLst/>
          </a:prstGeom>
        </p:spPr>
        <p:txBody>
          <a:bodyPr anchor="t" rtlCol="false" tIns="0" lIns="0" bIns="0" rIns="0">
            <a:spAutoFit/>
          </a:bodyPr>
          <a:lstStyle/>
          <a:p>
            <a:pPr algn="ctr" marL="0" indent="0" lvl="0">
              <a:lnSpc>
                <a:spcPts val="8080"/>
              </a:lnSpc>
              <a:spcBef>
                <a:spcPct val="0"/>
              </a:spcBef>
            </a:pPr>
            <a:r>
              <a:rPr lang="en-US" sz="8000">
                <a:solidFill>
                  <a:srgbClr val="000000"/>
                </a:solidFill>
                <a:latin typeface="Bebas Neue Bold"/>
              </a:rPr>
              <a:t>Contribution</a:t>
            </a:r>
          </a:p>
        </p:txBody>
      </p:sp>
      <p:grpSp>
        <p:nvGrpSpPr>
          <p:cNvPr name="Group 3" id="3"/>
          <p:cNvGrpSpPr/>
          <p:nvPr/>
        </p:nvGrpSpPr>
        <p:grpSpPr>
          <a:xfrm rot="0">
            <a:off x="886983" y="2991565"/>
            <a:ext cx="4757654" cy="5187736"/>
            <a:chOff x="0" y="0"/>
            <a:chExt cx="6343538" cy="6916981"/>
          </a:xfrm>
        </p:grpSpPr>
        <p:grpSp>
          <p:nvGrpSpPr>
            <p:cNvPr name="Group 4" id="4"/>
            <p:cNvGrpSpPr/>
            <p:nvPr/>
          </p:nvGrpSpPr>
          <p:grpSpPr>
            <a:xfrm rot="0">
              <a:off x="0" y="0"/>
              <a:ext cx="6343538" cy="6916981"/>
              <a:chOff x="0" y="0"/>
              <a:chExt cx="1053420" cy="1148646"/>
            </a:xfrm>
          </p:grpSpPr>
          <p:sp>
            <p:nvSpPr>
              <p:cNvPr name="Freeform 5" id="5"/>
              <p:cNvSpPr/>
              <p:nvPr/>
            </p:nvSpPr>
            <p:spPr>
              <a:xfrm flipH="false" flipV="false" rot="0">
                <a:off x="0" y="0"/>
                <a:ext cx="1053420" cy="1148646"/>
              </a:xfrm>
              <a:custGeom>
                <a:avLst/>
                <a:gdLst/>
                <a:ahLst/>
                <a:cxnLst/>
                <a:rect r="r" b="b" t="t" l="l"/>
                <a:pathLst>
                  <a:path h="1148646" w="1053420">
                    <a:moveTo>
                      <a:pt x="65811" y="0"/>
                    </a:moveTo>
                    <a:lnTo>
                      <a:pt x="987608" y="0"/>
                    </a:lnTo>
                    <a:cubicBezTo>
                      <a:pt x="1023955" y="0"/>
                      <a:pt x="1053420" y="29465"/>
                      <a:pt x="1053420" y="65811"/>
                    </a:cubicBezTo>
                    <a:lnTo>
                      <a:pt x="1053420" y="1082835"/>
                    </a:lnTo>
                    <a:cubicBezTo>
                      <a:pt x="1053420" y="1100289"/>
                      <a:pt x="1046486" y="1117029"/>
                      <a:pt x="1034144" y="1129371"/>
                    </a:cubicBezTo>
                    <a:cubicBezTo>
                      <a:pt x="1021802" y="1141713"/>
                      <a:pt x="1005062" y="1148646"/>
                      <a:pt x="987608" y="1148646"/>
                    </a:cubicBezTo>
                    <a:lnTo>
                      <a:pt x="65811" y="1148646"/>
                    </a:lnTo>
                    <a:cubicBezTo>
                      <a:pt x="29465" y="1148646"/>
                      <a:pt x="0" y="1119182"/>
                      <a:pt x="0" y="1082835"/>
                    </a:cubicBezTo>
                    <a:lnTo>
                      <a:pt x="0" y="65811"/>
                    </a:lnTo>
                    <a:cubicBezTo>
                      <a:pt x="0" y="29465"/>
                      <a:pt x="29465" y="0"/>
                      <a:pt x="65811" y="0"/>
                    </a:cubicBezTo>
                    <a:close/>
                  </a:path>
                </a:pathLst>
              </a:custGeom>
              <a:gradFill rotWithShape="true">
                <a:gsLst>
                  <a:gs pos="0">
                    <a:srgbClr val="94DDDE">
                      <a:alpha val="100000"/>
                    </a:srgbClr>
                  </a:gs>
                  <a:gs pos="100000">
                    <a:srgbClr val="EBF7FD">
                      <a:alpha val="100000"/>
                    </a:srgbClr>
                  </a:gs>
                </a:gsLst>
                <a:lin ang="0"/>
              </a:gradFill>
              <a:ln w="19050" cap="rnd">
                <a:solidFill>
                  <a:srgbClr val="000000"/>
                </a:solidFill>
                <a:prstDash val="solid"/>
                <a:round/>
              </a:ln>
            </p:spPr>
          </p:sp>
          <p:sp>
            <p:nvSpPr>
              <p:cNvPr name="TextBox 6" id="6"/>
              <p:cNvSpPr txBox="true"/>
              <p:nvPr/>
            </p:nvSpPr>
            <p:spPr>
              <a:xfrm>
                <a:off x="0" y="-38100"/>
                <a:ext cx="1053420" cy="118674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7" id="7"/>
            <p:cNvSpPr txBox="true"/>
            <p:nvPr/>
          </p:nvSpPr>
          <p:spPr>
            <a:xfrm rot="0">
              <a:off x="729580" y="704001"/>
              <a:ext cx="4884378" cy="706822"/>
            </a:xfrm>
            <a:prstGeom prst="rect">
              <a:avLst/>
            </a:prstGeom>
          </p:spPr>
          <p:txBody>
            <a:bodyPr anchor="t" rtlCol="false" tIns="0" lIns="0" bIns="0" rIns="0">
              <a:spAutoFit/>
            </a:bodyPr>
            <a:lstStyle/>
            <a:p>
              <a:pPr algn="ctr" marL="0" indent="0" lvl="0">
                <a:lnSpc>
                  <a:spcPts val="4329"/>
                </a:lnSpc>
                <a:spcBef>
                  <a:spcPct val="0"/>
                </a:spcBef>
              </a:pPr>
              <a:r>
                <a:rPr lang="en-US" sz="3330">
                  <a:solidFill>
                    <a:srgbClr val="000000"/>
                  </a:solidFill>
                  <a:latin typeface="Montserrat Classic Bold"/>
                </a:rPr>
                <a:t>Bhavya Doshi</a:t>
              </a:r>
            </a:p>
          </p:txBody>
        </p:sp>
        <p:sp>
          <p:nvSpPr>
            <p:cNvPr name="TextBox 8" id="8"/>
            <p:cNvSpPr txBox="true"/>
            <p:nvPr/>
          </p:nvSpPr>
          <p:spPr>
            <a:xfrm rot="0">
              <a:off x="361396" y="2129753"/>
              <a:ext cx="5620747" cy="4113634"/>
            </a:xfrm>
            <a:prstGeom prst="rect">
              <a:avLst/>
            </a:prstGeom>
          </p:spPr>
          <p:txBody>
            <a:bodyPr anchor="t" rtlCol="false" tIns="0" lIns="0" bIns="0" rIns="0">
              <a:spAutoFit/>
            </a:bodyPr>
            <a:lstStyle/>
            <a:p>
              <a:pPr algn="ctr" marL="0" indent="0" lvl="0">
                <a:lnSpc>
                  <a:spcPts val="3596"/>
                </a:lnSpc>
                <a:spcBef>
                  <a:spcPct val="0"/>
                </a:spcBef>
              </a:pPr>
              <a:r>
                <a:rPr lang="en-US" sz="2397">
                  <a:solidFill>
                    <a:srgbClr val="000000"/>
                  </a:solidFill>
                  <a:latin typeface="Montserrat"/>
                </a:rPr>
                <a:t>Setting up the model on Matlab, converting the coordinates to angles using Inverse Kinematics, PId tuning and control of Model, making of PPT and report</a:t>
              </a:r>
            </a:p>
          </p:txBody>
        </p:sp>
      </p:grpSp>
      <p:grpSp>
        <p:nvGrpSpPr>
          <p:cNvPr name="Group 9" id="9"/>
          <p:cNvGrpSpPr/>
          <p:nvPr/>
        </p:nvGrpSpPr>
        <p:grpSpPr>
          <a:xfrm rot="0">
            <a:off x="12506560" y="2991565"/>
            <a:ext cx="4752740" cy="6083086"/>
            <a:chOff x="0" y="0"/>
            <a:chExt cx="6336987" cy="8110781"/>
          </a:xfrm>
        </p:grpSpPr>
        <p:grpSp>
          <p:nvGrpSpPr>
            <p:cNvPr name="Group 10" id="10"/>
            <p:cNvGrpSpPr/>
            <p:nvPr/>
          </p:nvGrpSpPr>
          <p:grpSpPr>
            <a:xfrm rot="0">
              <a:off x="0" y="0"/>
              <a:ext cx="6336987" cy="8110781"/>
              <a:chOff x="0" y="0"/>
              <a:chExt cx="1052332" cy="1346891"/>
            </a:xfrm>
          </p:grpSpPr>
          <p:sp>
            <p:nvSpPr>
              <p:cNvPr name="Freeform 11" id="11"/>
              <p:cNvSpPr/>
              <p:nvPr/>
            </p:nvSpPr>
            <p:spPr>
              <a:xfrm flipH="false" flipV="false" rot="0">
                <a:off x="0" y="0"/>
                <a:ext cx="1052332" cy="1346891"/>
              </a:xfrm>
              <a:custGeom>
                <a:avLst/>
                <a:gdLst/>
                <a:ahLst/>
                <a:cxnLst/>
                <a:rect r="r" b="b" t="t" l="l"/>
                <a:pathLst>
                  <a:path h="1346891" w="1052332">
                    <a:moveTo>
                      <a:pt x="65879" y="0"/>
                    </a:moveTo>
                    <a:lnTo>
                      <a:pt x="986452" y="0"/>
                    </a:lnTo>
                    <a:cubicBezTo>
                      <a:pt x="1022837" y="0"/>
                      <a:pt x="1052332" y="29495"/>
                      <a:pt x="1052332" y="65879"/>
                    </a:cubicBezTo>
                    <a:lnTo>
                      <a:pt x="1052332" y="1281012"/>
                    </a:lnTo>
                    <a:cubicBezTo>
                      <a:pt x="1052332" y="1317396"/>
                      <a:pt x="1022837" y="1346891"/>
                      <a:pt x="986452" y="1346891"/>
                    </a:cubicBezTo>
                    <a:lnTo>
                      <a:pt x="65879" y="1346891"/>
                    </a:lnTo>
                    <a:cubicBezTo>
                      <a:pt x="29495" y="1346891"/>
                      <a:pt x="0" y="1317396"/>
                      <a:pt x="0" y="1281012"/>
                    </a:cubicBezTo>
                    <a:lnTo>
                      <a:pt x="0" y="65879"/>
                    </a:lnTo>
                    <a:cubicBezTo>
                      <a:pt x="0" y="29495"/>
                      <a:pt x="29495" y="0"/>
                      <a:pt x="65879" y="0"/>
                    </a:cubicBezTo>
                    <a:close/>
                  </a:path>
                </a:pathLst>
              </a:custGeom>
              <a:gradFill rotWithShape="true">
                <a:gsLst>
                  <a:gs pos="0">
                    <a:srgbClr val="94DDDE">
                      <a:alpha val="100000"/>
                    </a:srgbClr>
                  </a:gs>
                  <a:gs pos="100000">
                    <a:srgbClr val="EBF7FD">
                      <a:alpha val="100000"/>
                    </a:srgbClr>
                  </a:gs>
                </a:gsLst>
                <a:lin ang="0"/>
              </a:gradFill>
              <a:ln w="19050" cap="rnd">
                <a:solidFill>
                  <a:srgbClr val="000000"/>
                </a:solidFill>
                <a:prstDash val="solid"/>
                <a:round/>
              </a:ln>
            </p:spPr>
          </p:sp>
          <p:sp>
            <p:nvSpPr>
              <p:cNvPr name="TextBox 12" id="12"/>
              <p:cNvSpPr txBox="true"/>
              <p:nvPr/>
            </p:nvSpPr>
            <p:spPr>
              <a:xfrm>
                <a:off x="0" y="-38100"/>
                <a:ext cx="1052332" cy="1384991"/>
              </a:xfrm>
              <a:prstGeom prst="rect">
                <a:avLst/>
              </a:prstGeom>
            </p:spPr>
            <p:txBody>
              <a:bodyPr anchor="ctr" rtlCol="false" tIns="50800" lIns="50800" bIns="50800" rIns="50800"/>
              <a:lstStyle/>
              <a:p>
                <a:pPr algn="ctr" marL="0" indent="0" lvl="0">
                  <a:lnSpc>
                    <a:spcPts val="2660"/>
                  </a:lnSpc>
                  <a:spcBef>
                    <a:spcPct val="0"/>
                  </a:spcBef>
                </a:pPr>
              </a:p>
            </p:txBody>
          </p:sp>
        </p:grpSp>
        <p:sp>
          <p:nvSpPr>
            <p:cNvPr name="TextBox 13" id="13"/>
            <p:cNvSpPr txBox="true"/>
            <p:nvPr/>
          </p:nvSpPr>
          <p:spPr>
            <a:xfrm rot="0">
              <a:off x="373776" y="704001"/>
              <a:ext cx="5589434" cy="706822"/>
            </a:xfrm>
            <a:prstGeom prst="rect">
              <a:avLst/>
            </a:prstGeom>
          </p:spPr>
          <p:txBody>
            <a:bodyPr anchor="t" rtlCol="false" tIns="0" lIns="0" bIns="0" rIns="0">
              <a:spAutoFit/>
            </a:bodyPr>
            <a:lstStyle/>
            <a:p>
              <a:pPr algn="ctr" marL="0" indent="0" lvl="0">
                <a:lnSpc>
                  <a:spcPts val="4329"/>
                </a:lnSpc>
                <a:spcBef>
                  <a:spcPct val="0"/>
                </a:spcBef>
              </a:pPr>
              <a:r>
                <a:rPr lang="en-US" sz="3330">
                  <a:solidFill>
                    <a:srgbClr val="000000"/>
                  </a:solidFill>
                  <a:latin typeface="Montserrat Classic Bold"/>
                </a:rPr>
                <a:t>Abhishek Biswas</a:t>
              </a:r>
            </a:p>
          </p:txBody>
        </p:sp>
        <p:sp>
          <p:nvSpPr>
            <p:cNvPr name="TextBox 14" id="14"/>
            <p:cNvSpPr txBox="true"/>
            <p:nvPr/>
          </p:nvSpPr>
          <p:spPr>
            <a:xfrm rot="0">
              <a:off x="373776" y="2129753"/>
              <a:ext cx="5589434" cy="5307434"/>
            </a:xfrm>
            <a:prstGeom prst="rect">
              <a:avLst/>
            </a:prstGeom>
          </p:spPr>
          <p:txBody>
            <a:bodyPr anchor="t" rtlCol="false" tIns="0" lIns="0" bIns="0" rIns="0">
              <a:spAutoFit/>
            </a:bodyPr>
            <a:lstStyle/>
            <a:p>
              <a:pPr algn="ctr" marL="0" indent="0" lvl="0">
                <a:lnSpc>
                  <a:spcPts val="3596"/>
                </a:lnSpc>
                <a:spcBef>
                  <a:spcPct val="0"/>
                </a:spcBef>
              </a:pPr>
              <a:r>
                <a:rPr lang="en-US" sz="2397">
                  <a:solidFill>
                    <a:srgbClr val="000000"/>
                  </a:solidFill>
                  <a:latin typeface="Montserrat"/>
                </a:rPr>
                <a:t>Setting the Cordinate System of the links of CAD model, Using Simcape Multibody Link Plugin to Convert CAD to XML file, Generating Simscape Multibody Model of the CAD,Configuring Joints,PPT and Report</a:t>
              </a:r>
            </a:p>
          </p:txBody>
        </p:sp>
      </p:grpSp>
      <p:grpSp>
        <p:nvGrpSpPr>
          <p:cNvPr name="Group 15" id="15"/>
          <p:cNvGrpSpPr/>
          <p:nvPr/>
        </p:nvGrpSpPr>
        <p:grpSpPr>
          <a:xfrm rot="0">
            <a:off x="6711769" y="2895399"/>
            <a:ext cx="4727659" cy="5731576"/>
            <a:chOff x="0" y="0"/>
            <a:chExt cx="6303545" cy="7642101"/>
          </a:xfrm>
        </p:grpSpPr>
        <p:grpSp>
          <p:nvGrpSpPr>
            <p:cNvPr name="Group 16" id="16"/>
            <p:cNvGrpSpPr/>
            <p:nvPr/>
          </p:nvGrpSpPr>
          <p:grpSpPr>
            <a:xfrm rot="0">
              <a:off x="0" y="0"/>
              <a:ext cx="6303545" cy="7642101"/>
              <a:chOff x="0" y="0"/>
              <a:chExt cx="1046778" cy="1269061"/>
            </a:xfrm>
          </p:grpSpPr>
          <p:sp>
            <p:nvSpPr>
              <p:cNvPr name="Freeform 17" id="17"/>
              <p:cNvSpPr/>
              <p:nvPr/>
            </p:nvSpPr>
            <p:spPr>
              <a:xfrm flipH="false" flipV="false" rot="0">
                <a:off x="0" y="0"/>
                <a:ext cx="1046778" cy="1269061"/>
              </a:xfrm>
              <a:custGeom>
                <a:avLst/>
                <a:gdLst/>
                <a:ahLst/>
                <a:cxnLst/>
                <a:rect r="r" b="b" t="t" l="l"/>
                <a:pathLst>
                  <a:path h="1269061" w="1046778">
                    <a:moveTo>
                      <a:pt x="66229" y="0"/>
                    </a:moveTo>
                    <a:lnTo>
                      <a:pt x="980549" y="0"/>
                    </a:lnTo>
                    <a:cubicBezTo>
                      <a:pt x="998114" y="0"/>
                      <a:pt x="1014960" y="6978"/>
                      <a:pt x="1027380" y="19398"/>
                    </a:cubicBezTo>
                    <a:cubicBezTo>
                      <a:pt x="1039800" y="31818"/>
                      <a:pt x="1046778" y="48664"/>
                      <a:pt x="1046778" y="66229"/>
                    </a:cubicBezTo>
                    <a:lnTo>
                      <a:pt x="1046778" y="1202832"/>
                    </a:lnTo>
                    <a:cubicBezTo>
                      <a:pt x="1046778" y="1220398"/>
                      <a:pt x="1039800" y="1237243"/>
                      <a:pt x="1027380" y="1249663"/>
                    </a:cubicBezTo>
                    <a:cubicBezTo>
                      <a:pt x="1014960" y="1262084"/>
                      <a:pt x="998114" y="1269061"/>
                      <a:pt x="980549" y="1269061"/>
                    </a:cubicBezTo>
                    <a:lnTo>
                      <a:pt x="66229" y="1269061"/>
                    </a:lnTo>
                    <a:cubicBezTo>
                      <a:pt x="48664" y="1269061"/>
                      <a:pt x="31818" y="1262084"/>
                      <a:pt x="19398" y="1249663"/>
                    </a:cubicBezTo>
                    <a:cubicBezTo>
                      <a:pt x="6978" y="1237243"/>
                      <a:pt x="0" y="1220398"/>
                      <a:pt x="0" y="1202832"/>
                    </a:cubicBezTo>
                    <a:lnTo>
                      <a:pt x="0" y="66229"/>
                    </a:lnTo>
                    <a:cubicBezTo>
                      <a:pt x="0" y="48664"/>
                      <a:pt x="6978" y="31818"/>
                      <a:pt x="19398" y="19398"/>
                    </a:cubicBezTo>
                    <a:cubicBezTo>
                      <a:pt x="31818" y="6978"/>
                      <a:pt x="48664" y="0"/>
                      <a:pt x="66229" y="0"/>
                    </a:cubicBezTo>
                    <a:close/>
                  </a:path>
                </a:pathLst>
              </a:custGeom>
              <a:gradFill rotWithShape="true">
                <a:gsLst>
                  <a:gs pos="0">
                    <a:srgbClr val="94DDDE">
                      <a:alpha val="100000"/>
                    </a:srgbClr>
                  </a:gs>
                  <a:gs pos="100000">
                    <a:srgbClr val="EBF7FD">
                      <a:alpha val="100000"/>
                    </a:srgbClr>
                  </a:gs>
                </a:gsLst>
                <a:lin ang="0"/>
              </a:gradFill>
              <a:ln w="19050" cap="rnd">
                <a:solidFill>
                  <a:srgbClr val="000000"/>
                </a:solidFill>
                <a:prstDash val="solid"/>
                <a:round/>
              </a:ln>
            </p:spPr>
          </p:sp>
          <p:sp>
            <p:nvSpPr>
              <p:cNvPr name="TextBox 18" id="18"/>
              <p:cNvSpPr txBox="true"/>
              <p:nvPr/>
            </p:nvSpPr>
            <p:spPr>
              <a:xfrm>
                <a:off x="0" y="-38100"/>
                <a:ext cx="1046778" cy="130716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9" id="19"/>
            <p:cNvSpPr txBox="true"/>
            <p:nvPr/>
          </p:nvSpPr>
          <p:spPr>
            <a:xfrm rot="0">
              <a:off x="724981" y="915217"/>
              <a:ext cx="4853584" cy="1431943"/>
            </a:xfrm>
            <a:prstGeom prst="rect">
              <a:avLst/>
            </a:prstGeom>
          </p:spPr>
          <p:txBody>
            <a:bodyPr anchor="t" rtlCol="false" tIns="0" lIns="0" bIns="0" rIns="0">
              <a:spAutoFit/>
            </a:bodyPr>
            <a:lstStyle/>
            <a:p>
              <a:pPr algn="ctr" marL="0" indent="0" lvl="0">
                <a:lnSpc>
                  <a:spcPts val="4329"/>
                </a:lnSpc>
                <a:spcBef>
                  <a:spcPct val="0"/>
                </a:spcBef>
              </a:pPr>
              <a:r>
                <a:rPr lang="en-US" sz="3330">
                  <a:solidFill>
                    <a:srgbClr val="000000"/>
                  </a:solidFill>
                  <a:latin typeface="Montserrat Classic Bold"/>
                </a:rPr>
                <a:t>Shantanu Baranwal</a:t>
              </a:r>
            </a:p>
          </p:txBody>
        </p:sp>
        <p:sp>
          <p:nvSpPr>
            <p:cNvPr name="TextBox 20" id="20"/>
            <p:cNvSpPr txBox="true"/>
            <p:nvPr/>
          </p:nvSpPr>
          <p:spPr>
            <a:xfrm rot="0">
              <a:off x="371978" y="2854874"/>
              <a:ext cx="5559589" cy="4113634"/>
            </a:xfrm>
            <a:prstGeom prst="rect">
              <a:avLst/>
            </a:prstGeom>
          </p:spPr>
          <p:txBody>
            <a:bodyPr anchor="t" rtlCol="false" tIns="0" lIns="0" bIns="0" rIns="0">
              <a:spAutoFit/>
            </a:bodyPr>
            <a:lstStyle/>
            <a:p>
              <a:pPr algn="ctr" marL="0" indent="0" lvl="0">
                <a:lnSpc>
                  <a:spcPts val="3596"/>
                </a:lnSpc>
                <a:spcBef>
                  <a:spcPct val="0"/>
                </a:spcBef>
              </a:pPr>
              <a:r>
                <a:rPr lang="en-US" sz="2397">
                  <a:solidFill>
                    <a:srgbClr val="000000"/>
                  </a:solidFill>
                  <a:latin typeface="Montserrat"/>
                </a:rPr>
                <a:t>Making CAD model of scara in SolidWoks, Writing Forward Kinematics code, Adding and configuring motors and its control and PID tuning, Coordinates generator, PPT and Report</a:t>
              </a:r>
            </a:p>
          </p:txBody>
        </p:sp>
      </p:grpSp>
      <p:sp>
        <p:nvSpPr>
          <p:cNvPr name="Freeform 21" id="21"/>
          <p:cNvSpPr/>
          <p:nvPr/>
        </p:nvSpPr>
        <p:spPr>
          <a:xfrm flipH="false" flipV="false" rot="-4176364">
            <a:off x="11074652" y="-5372639"/>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4176364">
            <a:off x="-1772267" y="-4221870"/>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3F0"/>
        </a:solidFill>
      </p:bgPr>
    </p:bg>
    <p:spTree>
      <p:nvGrpSpPr>
        <p:cNvPr id="1" name=""/>
        <p:cNvGrpSpPr/>
        <p:nvPr/>
      </p:nvGrpSpPr>
      <p:grpSpPr>
        <a:xfrm>
          <a:off x="0" y="0"/>
          <a:ext cx="0" cy="0"/>
          <a:chOff x="0" y="0"/>
          <a:chExt cx="0" cy="0"/>
        </a:xfrm>
      </p:grpSpPr>
      <p:grpSp>
        <p:nvGrpSpPr>
          <p:cNvPr name="Group 2" id="2"/>
          <p:cNvGrpSpPr/>
          <p:nvPr/>
        </p:nvGrpSpPr>
        <p:grpSpPr>
          <a:xfrm rot="0">
            <a:off x="0" y="14288"/>
            <a:ext cx="7251355" cy="10272712"/>
            <a:chOff x="0" y="0"/>
            <a:chExt cx="1909822" cy="2705570"/>
          </a:xfrm>
        </p:grpSpPr>
        <p:sp>
          <p:nvSpPr>
            <p:cNvPr name="Freeform 3" id="3"/>
            <p:cNvSpPr/>
            <p:nvPr/>
          </p:nvSpPr>
          <p:spPr>
            <a:xfrm flipH="false" flipV="false" rot="0">
              <a:off x="0" y="0"/>
              <a:ext cx="1909822" cy="2705570"/>
            </a:xfrm>
            <a:custGeom>
              <a:avLst/>
              <a:gdLst/>
              <a:ahLst/>
              <a:cxnLst/>
              <a:rect r="r" b="b" t="t" l="l"/>
              <a:pathLst>
                <a:path h="2705570" w="1909822">
                  <a:moveTo>
                    <a:pt x="0" y="0"/>
                  </a:moveTo>
                  <a:lnTo>
                    <a:pt x="1909822" y="0"/>
                  </a:lnTo>
                  <a:lnTo>
                    <a:pt x="1909822" y="2705570"/>
                  </a:lnTo>
                  <a:lnTo>
                    <a:pt x="0" y="2705570"/>
                  </a:lnTo>
                  <a:close/>
                </a:path>
              </a:pathLst>
            </a:custGeom>
            <a:gradFill rotWithShape="true">
              <a:gsLst>
                <a:gs pos="0">
                  <a:srgbClr val="FF5775">
                    <a:alpha val="100000"/>
                  </a:srgbClr>
                </a:gs>
                <a:gs pos="100000">
                  <a:srgbClr val="8C52FF">
                    <a:alpha val="100000"/>
                  </a:srgbClr>
                </a:gs>
              </a:gsLst>
              <a:lin ang="0"/>
            </a:gradFill>
          </p:spPr>
        </p:sp>
        <p:sp>
          <p:nvSpPr>
            <p:cNvPr name="TextBox 4" id="4"/>
            <p:cNvSpPr txBox="true"/>
            <p:nvPr/>
          </p:nvSpPr>
          <p:spPr>
            <a:xfrm>
              <a:off x="0" y="-38100"/>
              <a:ext cx="1909822" cy="2743670"/>
            </a:xfrm>
            <a:prstGeom prst="rect">
              <a:avLst/>
            </a:prstGeom>
          </p:spPr>
          <p:txBody>
            <a:bodyPr anchor="ctr" rtlCol="false" tIns="50800" lIns="50800" bIns="50800" rIns="50800"/>
            <a:lstStyle/>
            <a:p>
              <a:pPr>
                <a:lnSpc>
                  <a:spcPts val="3640"/>
                </a:lnSpc>
              </a:pPr>
            </a:p>
          </p:txBody>
        </p:sp>
      </p:grpSp>
      <p:sp>
        <p:nvSpPr>
          <p:cNvPr name="TextBox 5" id="5"/>
          <p:cNvSpPr txBox="true"/>
          <p:nvPr/>
        </p:nvSpPr>
        <p:spPr>
          <a:xfrm rot="0">
            <a:off x="585378" y="3361678"/>
            <a:ext cx="6080599" cy="1085850"/>
          </a:xfrm>
          <a:prstGeom prst="rect">
            <a:avLst/>
          </a:prstGeom>
        </p:spPr>
        <p:txBody>
          <a:bodyPr anchor="t" rtlCol="false" tIns="0" lIns="0" bIns="0" rIns="0">
            <a:spAutoFit/>
          </a:bodyPr>
          <a:lstStyle/>
          <a:p>
            <a:pPr marL="0" indent="0" lvl="0">
              <a:lnSpc>
                <a:spcPts val="8519"/>
              </a:lnSpc>
            </a:pPr>
            <a:r>
              <a:rPr lang="en-US" sz="7099">
                <a:solidFill>
                  <a:srgbClr val="292929"/>
                </a:solidFill>
                <a:latin typeface="Open Sauce Bold"/>
              </a:rPr>
              <a:t>REFERENCES</a:t>
            </a:r>
          </a:p>
        </p:txBody>
      </p:sp>
      <p:sp>
        <p:nvSpPr>
          <p:cNvPr name="TextBox 6" id="6"/>
          <p:cNvSpPr txBox="true"/>
          <p:nvPr/>
        </p:nvSpPr>
        <p:spPr>
          <a:xfrm rot="0">
            <a:off x="7508526" y="271695"/>
            <a:ext cx="10542607" cy="1884045"/>
          </a:xfrm>
          <a:prstGeom prst="rect">
            <a:avLst/>
          </a:prstGeom>
        </p:spPr>
        <p:txBody>
          <a:bodyPr anchor="t" rtlCol="false" tIns="0" lIns="0" bIns="0" rIns="0">
            <a:spAutoFit/>
          </a:bodyPr>
          <a:lstStyle/>
          <a:p>
            <a:pPr marL="0" indent="0" lvl="0">
              <a:lnSpc>
                <a:spcPts val="3780"/>
              </a:lnSpc>
              <a:spcBef>
                <a:spcPct val="0"/>
              </a:spcBef>
            </a:pPr>
            <a:r>
              <a:rPr lang="en-US" sz="2700">
                <a:solidFill>
                  <a:srgbClr val="292929"/>
                </a:solidFill>
                <a:latin typeface="Open Sauce"/>
                <a:ea typeface="Open Sauce"/>
              </a:rPr>
              <a:t>➡ DAS, TAYLAN &amp; DÜLGER, LALE. (2005). MATHEMATICAL MODELLING, SIMULATION AND EXPERIMENTAL VERIFICATION OF A SCARA ROBOT. SIMULATION MODELLING PRACTICE AND THEORY. 13. 257-271. 10.1016/J.SIMPAT.2004.11.004. </a:t>
            </a:r>
          </a:p>
        </p:txBody>
      </p:sp>
      <p:sp>
        <p:nvSpPr>
          <p:cNvPr name="TextBox 7" id="7"/>
          <p:cNvSpPr txBox="true"/>
          <p:nvPr/>
        </p:nvSpPr>
        <p:spPr>
          <a:xfrm rot="0">
            <a:off x="7508526" y="2573924"/>
            <a:ext cx="10542607" cy="1407795"/>
          </a:xfrm>
          <a:prstGeom prst="rect">
            <a:avLst/>
          </a:prstGeom>
        </p:spPr>
        <p:txBody>
          <a:bodyPr anchor="t" rtlCol="false" tIns="0" lIns="0" bIns="0" rIns="0">
            <a:spAutoFit/>
          </a:bodyPr>
          <a:lstStyle/>
          <a:p>
            <a:pPr marL="0" indent="0" lvl="0">
              <a:lnSpc>
                <a:spcPts val="3780"/>
              </a:lnSpc>
              <a:spcBef>
                <a:spcPct val="0"/>
              </a:spcBef>
            </a:pPr>
            <a:r>
              <a:rPr lang="en-US" sz="2700">
                <a:solidFill>
                  <a:srgbClr val="292929"/>
                </a:solidFill>
                <a:ea typeface="Open Sauce"/>
              </a:rPr>
              <a:t>➡</a:t>
            </a:r>
            <a:r>
              <a:rPr lang="en-US" sz="2700" u="sng">
                <a:solidFill>
                  <a:srgbClr val="292929"/>
                </a:solidFill>
                <a:latin typeface="Open Sauce"/>
                <a:hlinkClick r:id="rId2" tooltip="https://www.youtube.com/watch?v=pDiwAA1cnb0&amp;t=2790s&amp;pp=ygUgbW9kZWxsaW5nIG9mIHNjYXJhIGFybSBpbiBtYXRsYWI%253D"/>
              </a:rPr>
              <a:t>HTTPS://WWW.YOUTUBE.COM/WATCH?V=PDIWAA1CNB0&amp;T=2790S&amp;PP=YGUGBW9KZWXSAW5NIG9MIHNJYXJHIGFYBSBPBIBTYXRSYWI%3D</a:t>
            </a:r>
          </a:p>
        </p:txBody>
      </p:sp>
      <p:sp>
        <p:nvSpPr>
          <p:cNvPr name="TextBox 8" id="8"/>
          <p:cNvSpPr txBox="true"/>
          <p:nvPr/>
        </p:nvSpPr>
        <p:spPr>
          <a:xfrm rot="0">
            <a:off x="7508526" y="4399903"/>
            <a:ext cx="10542607" cy="2836545"/>
          </a:xfrm>
          <a:prstGeom prst="rect">
            <a:avLst/>
          </a:prstGeom>
        </p:spPr>
        <p:txBody>
          <a:bodyPr anchor="t" rtlCol="false" tIns="0" lIns="0" bIns="0" rIns="0">
            <a:spAutoFit/>
          </a:bodyPr>
          <a:lstStyle/>
          <a:p>
            <a:pPr marL="0" indent="0" lvl="0">
              <a:lnSpc>
                <a:spcPts val="3780"/>
              </a:lnSpc>
              <a:spcBef>
                <a:spcPct val="0"/>
              </a:spcBef>
            </a:pPr>
            <a:r>
              <a:rPr lang="en-US" sz="2700">
                <a:solidFill>
                  <a:srgbClr val="292929"/>
                </a:solidFill>
                <a:latin typeface="Open Sauce"/>
                <a:ea typeface="Open Sauce"/>
              </a:rPr>
              <a:t>➡J. LIU AND Q. LUO, "MODELING AND SIMULATION OF ROBOTIC ARM IN MATLAB FOR INDUSTRIAL APPLICATIONS," 2019 11TH INTERNATIONAL CONFERENCE ON INTELLIGENT HUMAN-MACHINE SYSTEMS AND CYBERNETICS (IHMSC), HANGZHOU, CHINA, 2019, PP. 346-349, DOI: 10.1109/IHMSC.2019.00086.</a:t>
            </a:r>
          </a:p>
        </p:txBody>
      </p:sp>
      <p:sp>
        <p:nvSpPr>
          <p:cNvPr name="TextBox 9" id="9"/>
          <p:cNvSpPr txBox="true"/>
          <p:nvPr/>
        </p:nvSpPr>
        <p:spPr>
          <a:xfrm rot="0">
            <a:off x="7508526" y="9006193"/>
            <a:ext cx="10542607" cy="455295"/>
          </a:xfrm>
          <a:prstGeom prst="rect">
            <a:avLst/>
          </a:prstGeom>
        </p:spPr>
        <p:txBody>
          <a:bodyPr anchor="t" rtlCol="false" tIns="0" lIns="0" bIns="0" rIns="0">
            <a:spAutoFit/>
          </a:bodyPr>
          <a:lstStyle/>
          <a:p>
            <a:pPr marL="0" indent="0" lvl="0">
              <a:lnSpc>
                <a:spcPts val="3780"/>
              </a:lnSpc>
              <a:spcBef>
                <a:spcPct val="0"/>
              </a:spcBef>
            </a:pPr>
            <a:r>
              <a:rPr lang="en-US" sz="2700">
                <a:solidFill>
                  <a:srgbClr val="292929"/>
                </a:solidFill>
                <a:latin typeface="Open Sauce"/>
                <a:ea typeface="Open Sauce"/>
              </a:rPr>
              <a:t>➡ HTTPS://WWW.YOUTUBE.COM/WATCH?V=S3O5ZRS6DDC</a:t>
            </a:r>
          </a:p>
        </p:txBody>
      </p:sp>
      <p:sp>
        <p:nvSpPr>
          <p:cNvPr name="TextBox 10" id="10"/>
          <p:cNvSpPr txBox="true"/>
          <p:nvPr/>
        </p:nvSpPr>
        <p:spPr>
          <a:xfrm rot="0">
            <a:off x="7508526" y="7655548"/>
            <a:ext cx="10542607" cy="931545"/>
          </a:xfrm>
          <a:prstGeom prst="rect">
            <a:avLst/>
          </a:prstGeom>
        </p:spPr>
        <p:txBody>
          <a:bodyPr anchor="t" rtlCol="false" tIns="0" lIns="0" bIns="0" rIns="0">
            <a:spAutoFit/>
          </a:bodyPr>
          <a:lstStyle/>
          <a:p>
            <a:pPr marL="0" indent="0" lvl="0">
              <a:lnSpc>
                <a:spcPts val="3780"/>
              </a:lnSpc>
              <a:spcBef>
                <a:spcPct val="0"/>
              </a:spcBef>
            </a:pPr>
            <a:r>
              <a:rPr lang="en-US" sz="2700">
                <a:solidFill>
                  <a:srgbClr val="292929"/>
                </a:solidFill>
                <a:latin typeface="Open Sauce"/>
                <a:ea typeface="Open Sauce"/>
              </a:rPr>
              <a:t>➡ HTTPS://NRSYED.COM/2018/01/21/HOW-TO-READ-A-DC-MOTOR-DATASHEET/ </a:t>
            </a:r>
          </a:p>
        </p:txBody>
      </p:sp>
      <p:sp>
        <p:nvSpPr>
          <p:cNvPr name="Freeform 11" id="11"/>
          <p:cNvSpPr/>
          <p:nvPr/>
        </p:nvSpPr>
        <p:spPr>
          <a:xfrm flipH="false" flipV="false" rot="-4176364">
            <a:off x="-863184" y="5471095"/>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45A8">
                <a:alpha val="100000"/>
              </a:srgbClr>
            </a:gs>
            <a:gs pos="50000">
              <a:srgbClr val="737373">
                <a:alpha val="100000"/>
              </a:srgbClr>
            </a:gs>
            <a:gs pos="100000">
              <a:srgbClr val="00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34006" y="2270492"/>
            <a:ext cx="4809425" cy="4809425"/>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gradFill rotWithShape="true">
              <a:gsLst>
                <a:gs pos="0">
                  <a:srgbClr val="8C52FF">
                    <a:alpha val="100000"/>
                  </a:srgbClr>
                </a:gs>
                <a:gs pos="100000">
                  <a:srgbClr val="5CE1E6">
                    <a:alpha val="100000"/>
                  </a:srgbClr>
                </a:gs>
              </a:gsLst>
              <a:lin ang="0"/>
            </a:gradFill>
          </p:spPr>
        </p:sp>
      </p:grpSp>
      <p:sp>
        <p:nvSpPr>
          <p:cNvPr name="TextBox 4" id="4"/>
          <p:cNvSpPr txBox="true"/>
          <p:nvPr/>
        </p:nvSpPr>
        <p:spPr>
          <a:xfrm rot="0">
            <a:off x="1028700" y="3027700"/>
            <a:ext cx="16230600" cy="2923533"/>
          </a:xfrm>
          <a:prstGeom prst="rect">
            <a:avLst/>
          </a:prstGeom>
        </p:spPr>
        <p:txBody>
          <a:bodyPr anchor="t" rtlCol="false" tIns="0" lIns="0" bIns="0" rIns="0">
            <a:spAutoFit/>
          </a:bodyPr>
          <a:lstStyle/>
          <a:p>
            <a:pPr algn="ctr">
              <a:lnSpc>
                <a:spcPts val="22610"/>
              </a:lnSpc>
              <a:spcBef>
                <a:spcPct val="0"/>
              </a:spcBef>
            </a:pPr>
            <a:r>
              <a:rPr lang="en-US" sz="16150">
                <a:solidFill>
                  <a:srgbClr val="FFFFFF"/>
                </a:solidFill>
                <a:latin typeface="Poppins"/>
              </a:rPr>
              <a:t>THANK </a:t>
            </a:r>
            <a:r>
              <a:rPr lang="en-US" sz="16150">
                <a:solidFill>
                  <a:srgbClr val="040506"/>
                </a:solidFill>
                <a:latin typeface="Poppins"/>
              </a:rPr>
              <a:t>YOU</a:t>
            </a:r>
          </a:p>
        </p:txBody>
      </p:sp>
      <p:sp>
        <p:nvSpPr>
          <p:cNvPr name="Freeform 5" id="5"/>
          <p:cNvSpPr/>
          <p:nvPr/>
        </p:nvSpPr>
        <p:spPr>
          <a:xfrm flipH="false" flipV="false" rot="-4176364">
            <a:off x="13251521" y="4057406"/>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307546" y="0"/>
            <a:ext cx="7006991" cy="10287000"/>
            <a:chOff x="0" y="0"/>
            <a:chExt cx="1845463" cy="2709333"/>
          </a:xfrm>
        </p:grpSpPr>
        <p:sp>
          <p:nvSpPr>
            <p:cNvPr name="Freeform 3" id="3"/>
            <p:cNvSpPr/>
            <p:nvPr/>
          </p:nvSpPr>
          <p:spPr>
            <a:xfrm flipH="false" flipV="false" rot="0">
              <a:off x="0" y="0"/>
              <a:ext cx="1845463" cy="2709333"/>
            </a:xfrm>
            <a:custGeom>
              <a:avLst/>
              <a:gdLst/>
              <a:ahLst/>
              <a:cxnLst/>
              <a:rect r="r" b="b" t="t" l="l"/>
              <a:pathLst>
                <a:path h="2709333" w="1845463">
                  <a:moveTo>
                    <a:pt x="0" y="0"/>
                  </a:moveTo>
                  <a:lnTo>
                    <a:pt x="1845463" y="0"/>
                  </a:lnTo>
                  <a:lnTo>
                    <a:pt x="1845463" y="2709333"/>
                  </a:lnTo>
                  <a:lnTo>
                    <a:pt x="0" y="2709333"/>
                  </a:lnTo>
                  <a:close/>
                </a:path>
              </a:pathLst>
            </a:custGeom>
            <a:solidFill>
              <a:srgbClr val="F4F3F0"/>
            </a:solidFill>
          </p:spPr>
        </p:sp>
        <p:sp>
          <p:nvSpPr>
            <p:cNvPr name="TextBox 4" id="4"/>
            <p:cNvSpPr txBox="true"/>
            <p:nvPr/>
          </p:nvSpPr>
          <p:spPr>
            <a:xfrm>
              <a:off x="0" y="-47625"/>
              <a:ext cx="1845463" cy="2756958"/>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5400000">
            <a:off x="12657768" y="4656768"/>
            <a:ext cx="10287000" cy="973464"/>
            <a:chOff x="0" y="0"/>
            <a:chExt cx="2709333" cy="256385"/>
          </a:xfrm>
        </p:grpSpPr>
        <p:sp>
          <p:nvSpPr>
            <p:cNvPr name="Freeform 6" id="6"/>
            <p:cNvSpPr/>
            <p:nvPr/>
          </p:nvSpPr>
          <p:spPr>
            <a:xfrm flipH="false" flipV="false" rot="0">
              <a:off x="0" y="0"/>
              <a:ext cx="2709333" cy="256385"/>
            </a:xfrm>
            <a:custGeom>
              <a:avLst/>
              <a:gdLst/>
              <a:ahLst/>
              <a:cxnLst/>
              <a:rect r="r" b="b" t="t" l="l"/>
              <a:pathLst>
                <a:path h="256385" w="2709333">
                  <a:moveTo>
                    <a:pt x="0" y="0"/>
                  </a:moveTo>
                  <a:lnTo>
                    <a:pt x="2709333" y="0"/>
                  </a:lnTo>
                  <a:lnTo>
                    <a:pt x="2709333" y="256385"/>
                  </a:lnTo>
                  <a:lnTo>
                    <a:pt x="0" y="256385"/>
                  </a:lnTo>
                  <a:close/>
                </a:path>
              </a:pathLst>
            </a:custGeom>
            <a:solidFill>
              <a:srgbClr val="94DDDE"/>
            </a:solidFill>
          </p:spPr>
        </p:sp>
        <p:sp>
          <p:nvSpPr>
            <p:cNvPr name="TextBox 7" id="7"/>
            <p:cNvSpPr txBox="true"/>
            <p:nvPr/>
          </p:nvSpPr>
          <p:spPr>
            <a:xfrm>
              <a:off x="0" y="-38100"/>
              <a:ext cx="2709333" cy="294485"/>
            </a:xfrm>
            <a:prstGeom prst="rect">
              <a:avLst/>
            </a:prstGeom>
          </p:spPr>
          <p:txBody>
            <a:bodyPr anchor="ctr" rtlCol="false" tIns="50800" lIns="50800" bIns="50800" rIns="50800"/>
            <a:lstStyle/>
            <a:p>
              <a:pPr algn="ctr">
                <a:lnSpc>
                  <a:spcPts val="3900"/>
                </a:lnSpc>
              </a:pPr>
            </a:p>
          </p:txBody>
        </p:sp>
      </p:grpSp>
      <p:sp>
        <p:nvSpPr>
          <p:cNvPr name="Freeform 8" id="8"/>
          <p:cNvSpPr/>
          <p:nvPr/>
        </p:nvSpPr>
        <p:spPr>
          <a:xfrm flipH="false" flipV="false" rot="0">
            <a:off x="10724668" y="2171700"/>
            <a:ext cx="6172747" cy="6451954"/>
          </a:xfrm>
          <a:custGeom>
            <a:avLst/>
            <a:gdLst/>
            <a:ahLst/>
            <a:cxnLst/>
            <a:rect r="r" b="b" t="t" l="l"/>
            <a:pathLst>
              <a:path h="6451954" w="6172747">
                <a:moveTo>
                  <a:pt x="0" y="0"/>
                </a:moveTo>
                <a:lnTo>
                  <a:pt x="6172746" y="0"/>
                </a:lnTo>
                <a:lnTo>
                  <a:pt x="6172746" y="6451954"/>
                </a:lnTo>
                <a:lnTo>
                  <a:pt x="0" y="6451954"/>
                </a:lnTo>
                <a:lnTo>
                  <a:pt x="0" y="0"/>
                </a:lnTo>
                <a:close/>
              </a:path>
            </a:pathLst>
          </a:custGeom>
          <a:blipFill>
            <a:blip r:embed="rId2"/>
            <a:stretch>
              <a:fillRect l="0" t="0" r="0" b="0"/>
            </a:stretch>
          </a:blipFill>
        </p:spPr>
      </p:sp>
      <p:sp>
        <p:nvSpPr>
          <p:cNvPr name="TextBox 9" id="9"/>
          <p:cNvSpPr txBox="true"/>
          <p:nvPr/>
        </p:nvSpPr>
        <p:spPr>
          <a:xfrm rot="0">
            <a:off x="891234" y="2775551"/>
            <a:ext cx="8453481" cy="69151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4F3F0"/>
                </a:solidFill>
                <a:latin typeface="Clear Sans"/>
              </a:rPr>
              <a:t>THE SCARA ACRONYM STANDS FOR SELECTIVE COMPLIANCE ASSEMBLY ROBOT ARM OR SELECTIVE COMPLIANCE ARTICULATED ROBOT ARM.</a:t>
            </a:r>
          </a:p>
          <a:p>
            <a:pPr marL="647702" indent="-323851" lvl="1">
              <a:lnSpc>
                <a:spcPts val="4200"/>
              </a:lnSpc>
              <a:buFont typeface="Arial"/>
              <a:buChar char="•"/>
            </a:pPr>
            <a:r>
              <a:rPr lang="en-US" sz="3000">
                <a:solidFill>
                  <a:srgbClr val="F4F3F0"/>
                </a:solidFill>
                <a:latin typeface="Clear Sans"/>
              </a:rPr>
              <a:t>Scara is a type of Industrial robot.</a:t>
            </a:r>
          </a:p>
          <a:p>
            <a:pPr marL="647702" indent="-323851" lvl="1">
              <a:lnSpc>
                <a:spcPts val="4200"/>
              </a:lnSpc>
              <a:buFont typeface="Arial"/>
              <a:buChar char="•"/>
            </a:pPr>
            <a:r>
              <a:rPr lang="en-US" sz="3000">
                <a:solidFill>
                  <a:srgbClr val="F4F3F0"/>
                </a:solidFill>
                <a:latin typeface="Clear Sans"/>
              </a:rPr>
              <a:t>The SCARA robot is most commonly used for pick-and-place or assembly operations where high speed and high accuracy is required.</a:t>
            </a:r>
          </a:p>
          <a:p>
            <a:pPr marL="647702" indent="-323851" lvl="1">
              <a:lnSpc>
                <a:spcPts val="4200"/>
              </a:lnSpc>
              <a:buFont typeface="Arial"/>
              <a:buChar char="•"/>
            </a:pPr>
            <a:r>
              <a:rPr lang="en-US" sz="3000">
                <a:solidFill>
                  <a:srgbClr val="F4F3F0"/>
                </a:solidFill>
                <a:latin typeface="Clear Sans"/>
              </a:rPr>
              <a:t> Generally a SCARA robot can operate at higher speed and with optional cleanroom specification</a:t>
            </a:r>
          </a:p>
          <a:p>
            <a:pPr>
              <a:lnSpc>
                <a:spcPts val="4200"/>
              </a:lnSpc>
            </a:pPr>
          </a:p>
        </p:txBody>
      </p:sp>
      <p:sp>
        <p:nvSpPr>
          <p:cNvPr name="TextBox 10" id="10"/>
          <p:cNvSpPr txBox="true"/>
          <p:nvPr/>
        </p:nvSpPr>
        <p:spPr>
          <a:xfrm rot="0">
            <a:off x="891234" y="1028700"/>
            <a:ext cx="8453481" cy="1143000"/>
          </a:xfrm>
          <a:prstGeom prst="rect">
            <a:avLst/>
          </a:prstGeom>
        </p:spPr>
        <p:txBody>
          <a:bodyPr anchor="t" rtlCol="false" tIns="0" lIns="0" bIns="0" rIns="0">
            <a:spAutoFit/>
          </a:bodyPr>
          <a:lstStyle/>
          <a:p>
            <a:pPr algn="ctr" marL="0" indent="0" lvl="0">
              <a:lnSpc>
                <a:spcPts val="9000"/>
              </a:lnSpc>
            </a:pPr>
            <a:r>
              <a:rPr lang="en-US" sz="7500">
                <a:solidFill>
                  <a:srgbClr val="0CC0DF"/>
                </a:solidFill>
                <a:latin typeface="Open Sauce Bold"/>
              </a:rPr>
              <a:t>ABOUT SCARA</a:t>
            </a:r>
          </a:p>
        </p:txBody>
      </p:sp>
      <p:sp>
        <p:nvSpPr>
          <p:cNvPr name="Freeform 11" id="11"/>
          <p:cNvSpPr/>
          <p:nvPr/>
        </p:nvSpPr>
        <p:spPr>
          <a:xfrm flipH="false" flipV="false" rot="-4176364">
            <a:off x="-3325969" y="-2307548"/>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4176364">
            <a:off x="6916389" y="6421244"/>
            <a:ext cx="7616557" cy="7815497"/>
          </a:xfrm>
          <a:custGeom>
            <a:avLst/>
            <a:gdLst/>
            <a:ahLst/>
            <a:cxnLst/>
            <a:rect r="r" b="b" t="t" l="l"/>
            <a:pathLst>
              <a:path h="7815497" w="7616557">
                <a:moveTo>
                  <a:pt x="0" y="0"/>
                </a:moveTo>
                <a:lnTo>
                  <a:pt x="7616557" y="0"/>
                </a:lnTo>
                <a:lnTo>
                  <a:pt x="7616557"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76325" y="1114425"/>
            <a:ext cx="16135350" cy="883920"/>
          </a:xfrm>
          <a:prstGeom prst="rect">
            <a:avLst/>
          </a:prstGeom>
        </p:spPr>
        <p:txBody>
          <a:bodyPr anchor="t" rtlCol="false" tIns="0" lIns="0" bIns="0" rIns="0">
            <a:spAutoFit/>
          </a:bodyPr>
          <a:lstStyle/>
          <a:p>
            <a:pPr algn="ctr">
              <a:lnSpc>
                <a:spcPts val="6719"/>
              </a:lnSpc>
            </a:pPr>
            <a:r>
              <a:rPr lang="en-US" sz="6399">
                <a:solidFill>
                  <a:srgbClr val="2B4B82"/>
                </a:solidFill>
                <a:latin typeface="Clear Sans Bold"/>
              </a:rPr>
              <a:t>Overview of the Project</a:t>
            </a:r>
          </a:p>
        </p:txBody>
      </p:sp>
      <p:grpSp>
        <p:nvGrpSpPr>
          <p:cNvPr name="Group 3" id="3"/>
          <p:cNvGrpSpPr/>
          <p:nvPr/>
        </p:nvGrpSpPr>
        <p:grpSpPr>
          <a:xfrm rot="0">
            <a:off x="3482822" y="3421890"/>
            <a:ext cx="2401669" cy="3398544"/>
            <a:chOff x="0" y="0"/>
            <a:chExt cx="3202226" cy="4531391"/>
          </a:xfrm>
        </p:grpSpPr>
        <p:grpSp>
          <p:nvGrpSpPr>
            <p:cNvPr name="Group 4" id="4"/>
            <p:cNvGrpSpPr/>
            <p:nvPr/>
          </p:nvGrpSpPr>
          <p:grpSpPr>
            <a:xfrm rot="0">
              <a:off x="1000638" y="0"/>
              <a:ext cx="1200950" cy="1178699"/>
              <a:chOff x="0" y="0"/>
              <a:chExt cx="825825" cy="810524"/>
            </a:xfrm>
          </p:grpSpPr>
          <p:sp>
            <p:nvSpPr>
              <p:cNvPr name="Freeform 5" id="5"/>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6" id="6"/>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2</a:t>
                </a:r>
              </a:p>
            </p:txBody>
          </p:sp>
        </p:grpSp>
        <p:sp>
          <p:nvSpPr>
            <p:cNvPr name="TextBox 7" id="7"/>
            <p:cNvSpPr txBox="true"/>
            <p:nvPr/>
          </p:nvSpPr>
          <p:spPr>
            <a:xfrm rot="0">
              <a:off x="0" y="1328994"/>
              <a:ext cx="3202226" cy="616279"/>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8" id="8"/>
            <p:cNvSpPr txBox="true"/>
            <p:nvPr/>
          </p:nvSpPr>
          <p:spPr>
            <a:xfrm rot="0">
              <a:off x="0" y="2311414"/>
              <a:ext cx="3202226" cy="2219977"/>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Transfering the CAD model into Simscape Module</a:t>
              </a:r>
            </a:p>
          </p:txBody>
        </p:sp>
      </p:grpSp>
      <p:grpSp>
        <p:nvGrpSpPr>
          <p:cNvPr name="Group 9" id="9"/>
          <p:cNvGrpSpPr/>
          <p:nvPr/>
        </p:nvGrpSpPr>
        <p:grpSpPr>
          <a:xfrm rot="0">
            <a:off x="358476" y="3421890"/>
            <a:ext cx="2459408" cy="2974105"/>
            <a:chOff x="0" y="0"/>
            <a:chExt cx="3279211" cy="3965473"/>
          </a:xfrm>
        </p:grpSpPr>
        <p:grpSp>
          <p:nvGrpSpPr>
            <p:cNvPr name="Group 10" id="10"/>
            <p:cNvGrpSpPr/>
            <p:nvPr/>
          </p:nvGrpSpPr>
          <p:grpSpPr>
            <a:xfrm rot="0">
              <a:off x="1039131" y="0"/>
              <a:ext cx="1200950" cy="1178699"/>
              <a:chOff x="0" y="0"/>
              <a:chExt cx="825825" cy="810524"/>
            </a:xfrm>
          </p:grpSpPr>
          <p:sp>
            <p:nvSpPr>
              <p:cNvPr name="Freeform 11" id="11"/>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12" id="12"/>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u="none">
                    <a:solidFill>
                      <a:srgbClr val="2B4B82"/>
                    </a:solidFill>
                    <a:latin typeface="Clear Sans Bold"/>
                  </a:rPr>
                  <a:t>1</a:t>
                </a:r>
              </a:p>
            </p:txBody>
          </p:sp>
        </p:grpSp>
        <p:sp>
          <p:nvSpPr>
            <p:cNvPr name="TextBox 13" id="13"/>
            <p:cNvSpPr txBox="true"/>
            <p:nvPr/>
          </p:nvSpPr>
          <p:spPr>
            <a:xfrm rot="0">
              <a:off x="0" y="1328994"/>
              <a:ext cx="3279211" cy="622723"/>
            </a:xfrm>
            <a:prstGeom prst="rect">
              <a:avLst/>
            </a:prstGeom>
          </p:spPr>
          <p:txBody>
            <a:bodyPr anchor="t" rtlCol="false" tIns="0" lIns="0" bIns="0" rIns="0">
              <a:spAutoFit/>
            </a:bodyPr>
            <a:lstStyle/>
            <a:p>
              <a:pPr algn="ctr">
                <a:lnSpc>
                  <a:spcPts val="3919"/>
                </a:lnSpc>
              </a:pPr>
              <a:r>
                <a:rPr lang="en-US" sz="2799" spc="279">
                  <a:solidFill>
                    <a:srgbClr val="2B4B82"/>
                  </a:solidFill>
                  <a:latin typeface="Clear Sans Bold"/>
                </a:rPr>
                <a:t>STEP </a:t>
              </a:r>
            </a:p>
          </p:txBody>
        </p:sp>
        <p:sp>
          <p:nvSpPr>
            <p:cNvPr name="TextBox 14" id="14"/>
            <p:cNvSpPr txBox="true"/>
            <p:nvPr/>
          </p:nvSpPr>
          <p:spPr>
            <a:xfrm rot="0">
              <a:off x="0" y="2308904"/>
              <a:ext cx="3279211" cy="1656569"/>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Making CAD Model of a SCARA </a:t>
              </a:r>
            </a:p>
          </p:txBody>
        </p:sp>
      </p:grpSp>
      <p:grpSp>
        <p:nvGrpSpPr>
          <p:cNvPr name="Group 15" id="15"/>
          <p:cNvGrpSpPr/>
          <p:nvPr/>
        </p:nvGrpSpPr>
        <p:grpSpPr>
          <a:xfrm rot="0">
            <a:off x="6284542" y="3421890"/>
            <a:ext cx="2459408" cy="2981856"/>
            <a:chOff x="0" y="0"/>
            <a:chExt cx="3279211" cy="3975808"/>
          </a:xfrm>
        </p:grpSpPr>
        <p:sp>
          <p:nvSpPr>
            <p:cNvPr name="TextBox 16" id="16"/>
            <p:cNvSpPr txBox="true"/>
            <p:nvPr/>
          </p:nvSpPr>
          <p:spPr>
            <a:xfrm rot="0">
              <a:off x="0" y="1336818"/>
              <a:ext cx="3279211" cy="616279"/>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17" id="17"/>
            <p:cNvSpPr txBox="true"/>
            <p:nvPr/>
          </p:nvSpPr>
          <p:spPr>
            <a:xfrm rot="0">
              <a:off x="0" y="2319239"/>
              <a:ext cx="3279211" cy="1656569"/>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Applying Inverse and Forward Kinematics</a:t>
              </a:r>
            </a:p>
          </p:txBody>
        </p:sp>
        <p:grpSp>
          <p:nvGrpSpPr>
            <p:cNvPr name="Group 18" id="18"/>
            <p:cNvGrpSpPr/>
            <p:nvPr/>
          </p:nvGrpSpPr>
          <p:grpSpPr>
            <a:xfrm rot="0">
              <a:off x="1039131" y="0"/>
              <a:ext cx="1200950" cy="1178699"/>
              <a:chOff x="0" y="0"/>
              <a:chExt cx="825825" cy="810524"/>
            </a:xfrm>
          </p:grpSpPr>
          <p:sp>
            <p:nvSpPr>
              <p:cNvPr name="Freeform 19" id="19"/>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0" id="20"/>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3</a:t>
                </a:r>
              </a:p>
            </p:txBody>
          </p:sp>
        </p:grpSp>
      </p:grpSp>
      <p:grpSp>
        <p:nvGrpSpPr>
          <p:cNvPr name="Group 21" id="21"/>
          <p:cNvGrpSpPr/>
          <p:nvPr/>
        </p:nvGrpSpPr>
        <p:grpSpPr>
          <a:xfrm rot="0">
            <a:off x="9144000" y="3421890"/>
            <a:ext cx="2680634" cy="3171554"/>
            <a:chOff x="0" y="0"/>
            <a:chExt cx="3574179" cy="4228739"/>
          </a:xfrm>
        </p:grpSpPr>
        <p:sp>
          <p:nvSpPr>
            <p:cNvPr name="TextBox 22" id="22"/>
            <p:cNvSpPr txBox="true"/>
            <p:nvPr/>
          </p:nvSpPr>
          <p:spPr>
            <a:xfrm rot="0">
              <a:off x="0" y="1336818"/>
              <a:ext cx="3574179" cy="616279"/>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23" id="23"/>
            <p:cNvSpPr txBox="true"/>
            <p:nvPr/>
          </p:nvSpPr>
          <p:spPr>
            <a:xfrm rot="0">
              <a:off x="0" y="3759252"/>
              <a:ext cx="3574179" cy="469487"/>
            </a:xfrm>
            <a:prstGeom prst="rect">
              <a:avLst/>
            </a:prstGeom>
          </p:spPr>
          <p:txBody>
            <a:bodyPr anchor="t" rtlCol="false" tIns="0" lIns="0" bIns="0" rIns="0">
              <a:spAutoFit/>
            </a:bodyPr>
            <a:lstStyle/>
            <a:p>
              <a:pPr algn="ctr">
                <a:lnSpc>
                  <a:spcPts val="2940"/>
                </a:lnSpc>
              </a:pPr>
            </a:p>
          </p:txBody>
        </p:sp>
        <p:sp>
          <p:nvSpPr>
            <p:cNvPr name="TextBox 24" id="24"/>
            <p:cNvSpPr txBox="true"/>
            <p:nvPr/>
          </p:nvSpPr>
          <p:spPr>
            <a:xfrm rot="0">
              <a:off x="0" y="2319239"/>
              <a:ext cx="3574179" cy="1093161"/>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Adding and </a:t>
              </a:r>
              <a:r>
                <a:rPr lang="en-US" sz="2400">
                  <a:solidFill>
                    <a:srgbClr val="2B4B82"/>
                  </a:solidFill>
                  <a:latin typeface="Clear Sans Medium"/>
                </a:rPr>
                <a:t>Tuning PID Controller</a:t>
              </a:r>
            </a:p>
          </p:txBody>
        </p:sp>
        <p:grpSp>
          <p:nvGrpSpPr>
            <p:cNvPr name="Group 25" id="25"/>
            <p:cNvGrpSpPr/>
            <p:nvPr/>
          </p:nvGrpSpPr>
          <p:grpSpPr>
            <a:xfrm rot="0">
              <a:off x="1186614" y="0"/>
              <a:ext cx="1200950" cy="1178699"/>
              <a:chOff x="0" y="0"/>
              <a:chExt cx="825825" cy="810524"/>
            </a:xfrm>
          </p:grpSpPr>
          <p:sp>
            <p:nvSpPr>
              <p:cNvPr name="Freeform 26" id="26"/>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27" id="27"/>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4</a:t>
                </a:r>
              </a:p>
            </p:txBody>
          </p:sp>
        </p:grpSp>
      </p:grpSp>
      <p:grpSp>
        <p:nvGrpSpPr>
          <p:cNvPr name="Group 28" id="28"/>
          <p:cNvGrpSpPr/>
          <p:nvPr/>
        </p:nvGrpSpPr>
        <p:grpSpPr>
          <a:xfrm rot="0">
            <a:off x="12228189" y="3421890"/>
            <a:ext cx="2825576" cy="4010798"/>
            <a:chOff x="0" y="0"/>
            <a:chExt cx="3767435" cy="5347730"/>
          </a:xfrm>
        </p:grpSpPr>
        <p:sp>
          <p:nvSpPr>
            <p:cNvPr name="TextBox 29" id="29"/>
            <p:cNvSpPr txBox="true"/>
            <p:nvPr/>
          </p:nvSpPr>
          <p:spPr>
            <a:xfrm rot="0">
              <a:off x="0" y="1328994"/>
              <a:ext cx="3767435" cy="616279"/>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30" id="30"/>
            <p:cNvSpPr txBox="true"/>
            <p:nvPr/>
          </p:nvSpPr>
          <p:spPr>
            <a:xfrm rot="0">
              <a:off x="0" y="4878243"/>
              <a:ext cx="3767435" cy="469487"/>
            </a:xfrm>
            <a:prstGeom prst="rect">
              <a:avLst/>
            </a:prstGeom>
          </p:spPr>
          <p:txBody>
            <a:bodyPr anchor="t" rtlCol="false" tIns="0" lIns="0" bIns="0" rIns="0">
              <a:spAutoFit/>
            </a:bodyPr>
            <a:lstStyle/>
            <a:p>
              <a:pPr algn="ctr">
                <a:lnSpc>
                  <a:spcPts val="2940"/>
                </a:lnSpc>
              </a:pPr>
            </a:p>
          </p:txBody>
        </p:sp>
        <p:sp>
          <p:nvSpPr>
            <p:cNvPr name="TextBox 31" id="31"/>
            <p:cNvSpPr txBox="true"/>
            <p:nvPr/>
          </p:nvSpPr>
          <p:spPr>
            <a:xfrm rot="0">
              <a:off x="0" y="2311414"/>
              <a:ext cx="3767435" cy="2219977"/>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Adding the Parameters,</a:t>
              </a:r>
            </a:p>
            <a:p>
              <a:pPr algn="ctr">
                <a:lnSpc>
                  <a:spcPts val="3360"/>
                </a:lnSpc>
              </a:pPr>
              <a:r>
                <a:rPr lang="en-US" sz="2400">
                  <a:solidFill>
                    <a:srgbClr val="2B4B82"/>
                  </a:solidFill>
                  <a:latin typeface="Clear Sans Medium"/>
                </a:rPr>
                <a:t>Trajectories and Testing them</a:t>
              </a:r>
            </a:p>
          </p:txBody>
        </p:sp>
        <p:grpSp>
          <p:nvGrpSpPr>
            <p:cNvPr name="Group 32" id="32"/>
            <p:cNvGrpSpPr/>
            <p:nvPr/>
          </p:nvGrpSpPr>
          <p:grpSpPr>
            <a:xfrm rot="0">
              <a:off x="1283242" y="0"/>
              <a:ext cx="1200950" cy="1178699"/>
              <a:chOff x="0" y="0"/>
              <a:chExt cx="825825" cy="810524"/>
            </a:xfrm>
          </p:grpSpPr>
          <p:sp>
            <p:nvSpPr>
              <p:cNvPr name="Freeform 33" id="33"/>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34" id="34"/>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5</a:t>
                </a:r>
              </a:p>
            </p:txBody>
          </p:sp>
        </p:grpSp>
      </p:grpSp>
      <p:grpSp>
        <p:nvGrpSpPr>
          <p:cNvPr name="Group 35" id="35"/>
          <p:cNvGrpSpPr/>
          <p:nvPr/>
        </p:nvGrpSpPr>
        <p:grpSpPr>
          <a:xfrm rot="0">
            <a:off x="15254471" y="3438672"/>
            <a:ext cx="2825576" cy="3588242"/>
            <a:chOff x="0" y="0"/>
            <a:chExt cx="3767435" cy="4784322"/>
          </a:xfrm>
        </p:grpSpPr>
        <p:sp>
          <p:nvSpPr>
            <p:cNvPr name="TextBox 36" id="36"/>
            <p:cNvSpPr txBox="true"/>
            <p:nvPr/>
          </p:nvSpPr>
          <p:spPr>
            <a:xfrm rot="0">
              <a:off x="0" y="1328994"/>
              <a:ext cx="3767435" cy="616279"/>
            </a:xfrm>
            <a:prstGeom prst="rect">
              <a:avLst/>
            </a:prstGeom>
          </p:spPr>
          <p:txBody>
            <a:bodyPr anchor="t" rtlCol="false" tIns="0" lIns="0" bIns="0" rIns="0">
              <a:spAutoFit/>
            </a:bodyPr>
            <a:lstStyle/>
            <a:p>
              <a:pPr algn="ctr" marL="0" indent="0" lvl="0">
                <a:lnSpc>
                  <a:spcPts val="3919"/>
                </a:lnSpc>
              </a:pPr>
              <a:r>
                <a:rPr lang="en-US" sz="2799" spc="279" u="none">
                  <a:solidFill>
                    <a:srgbClr val="2B4B82"/>
                  </a:solidFill>
                  <a:latin typeface="Clear Sans Bold"/>
                </a:rPr>
                <a:t>STEP </a:t>
              </a:r>
            </a:p>
          </p:txBody>
        </p:sp>
        <p:sp>
          <p:nvSpPr>
            <p:cNvPr name="TextBox 37" id="37"/>
            <p:cNvSpPr txBox="true"/>
            <p:nvPr/>
          </p:nvSpPr>
          <p:spPr>
            <a:xfrm rot="0">
              <a:off x="0" y="4314835"/>
              <a:ext cx="3767435" cy="469487"/>
            </a:xfrm>
            <a:prstGeom prst="rect">
              <a:avLst/>
            </a:prstGeom>
          </p:spPr>
          <p:txBody>
            <a:bodyPr anchor="t" rtlCol="false" tIns="0" lIns="0" bIns="0" rIns="0">
              <a:spAutoFit/>
            </a:bodyPr>
            <a:lstStyle/>
            <a:p>
              <a:pPr algn="ctr">
                <a:lnSpc>
                  <a:spcPts val="2940"/>
                </a:lnSpc>
              </a:pPr>
            </a:p>
          </p:txBody>
        </p:sp>
        <p:sp>
          <p:nvSpPr>
            <p:cNvPr name="TextBox 38" id="38"/>
            <p:cNvSpPr txBox="true"/>
            <p:nvPr/>
          </p:nvSpPr>
          <p:spPr>
            <a:xfrm rot="0">
              <a:off x="0" y="2311414"/>
              <a:ext cx="3767435" cy="1656569"/>
            </a:xfrm>
            <a:prstGeom prst="rect">
              <a:avLst/>
            </a:prstGeom>
          </p:spPr>
          <p:txBody>
            <a:bodyPr anchor="t" rtlCol="false" tIns="0" lIns="0" bIns="0" rIns="0">
              <a:spAutoFit/>
            </a:bodyPr>
            <a:lstStyle/>
            <a:p>
              <a:pPr algn="ctr">
                <a:lnSpc>
                  <a:spcPts val="3360"/>
                </a:lnSpc>
              </a:pPr>
              <a:r>
                <a:rPr lang="en-US" sz="2400">
                  <a:solidFill>
                    <a:srgbClr val="2B4B82"/>
                  </a:solidFill>
                  <a:latin typeface="Clear Sans Medium"/>
                </a:rPr>
                <a:t>Tuning the controllers with dc motors</a:t>
              </a:r>
            </a:p>
          </p:txBody>
        </p:sp>
        <p:grpSp>
          <p:nvGrpSpPr>
            <p:cNvPr name="Group 39" id="39"/>
            <p:cNvGrpSpPr/>
            <p:nvPr/>
          </p:nvGrpSpPr>
          <p:grpSpPr>
            <a:xfrm rot="0">
              <a:off x="1283242" y="0"/>
              <a:ext cx="1200950" cy="1178699"/>
              <a:chOff x="0" y="0"/>
              <a:chExt cx="825825" cy="810524"/>
            </a:xfrm>
          </p:grpSpPr>
          <p:sp>
            <p:nvSpPr>
              <p:cNvPr name="Freeform 40" id="40"/>
              <p:cNvSpPr/>
              <p:nvPr/>
            </p:nvSpPr>
            <p:spPr>
              <a:xfrm flipH="false" flipV="false" rot="0">
                <a:off x="0" y="0"/>
                <a:ext cx="825825" cy="810524"/>
              </a:xfrm>
              <a:custGeom>
                <a:avLst/>
                <a:gdLst/>
                <a:ahLst/>
                <a:cxnLst/>
                <a:rect r="r" b="b" t="t" l="l"/>
                <a:pathLst>
                  <a:path h="810524" w="825825">
                    <a:moveTo>
                      <a:pt x="0" y="0"/>
                    </a:moveTo>
                    <a:lnTo>
                      <a:pt x="825825" y="0"/>
                    </a:lnTo>
                    <a:lnTo>
                      <a:pt x="825825" y="810524"/>
                    </a:lnTo>
                    <a:lnTo>
                      <a:pt x="0" y="810524"/>
                    </a:lnTo>
                    <a:close/>
                  </a:path>
                </a:pathLst>
              </a:custGeom>
              <a:solidFill>
                <a:srgbClr val="94DDDE"/>
              </a:solidFill>
            </p:spPr>
          </p:sp>
          <p:sp>
            <p:nvSpPr>
              <p:cNvPr name="TextBox 41" id="41"/>
              <p:cNvSpPr txBox="true"/>
              <p:nvPr/>
            </p:nvSpPr>
            <p:spPr>
              <a:xfrm>
                <a:off x="0" y="-76200"/>
                <a:ext cx="825825" cy="886724"/>
              </a:xfrm>
              <a:prstGeom prst="rect">
                <a:avLst/>
              </a:prstGeom>
            </p:spPr>
            <p:txBody>
              <a:bodyPr anchor="ctr" rtlCol="false" tIns="0" lIns="0" bIns="0" rIns="0"/>
              <a:lstStyle/>
              <a:p>
                <a:pPr algn="ctr" marL="0" indent="0" lvl="0">
                  <a:lnSpc>
                    <a:spcPts val="6160"/>
                  </a:lnSpc>
                  <a:spcBef>
                    <a:spcPct val="0"/>
                  </a:spcBef>
                </a:pPr>
                <a:r>
                  <a:rPr lang="en-US" sz="4400" spc="752">
                    <a:solidFill>
                      <a:srgbClr val="2B4B82"/>
                    </a:solidFill>
                    <a:latin typeface="Clear Sans Bold"/>
                  </a:rPr>
                  <a:t>6</a:t>
                </a:r>
              </a:p>
            </p:txBody>
          </p:sp>
        </p:grpSp>
      </p:grpSp>
      <p:sp>
        <p:nvSpPr>
          <p:cNvPr name="Freeform 42" id="42"/>
          <p:cNvSpPr/>
          <p:nvPr/>
        </p:nvSpPr>
        <p:spPr>
          <a:xfrm flipH="false" flipV="false" rot="-4176364">
            <a:off x="-990394" y="-306551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3" id="43"/>
          <p:cNvSpPr/>
          <p:nvPr/>
        </p:nvSpPr>
        <p:spPr>
          <a:xfrm flipH="false" flipV="false" rot="-4176364">
            <a:off x="6899033" y="7617011"/>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170FF">
                <a:alpha val="100000"/>
              </a:srgbClr>
            </a:gs>
            <a:gs pos="100000">
              <a:srgbClr val="FF66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773917"/>
            <a:ext cx="8992355" cy="1943100"/>
          </a:xfrm>
          <a:prstGeom prst="rect">
            <a:avLst/>
          </a:prstGeom>
        </p:spPr>
        <p:txBody>
          <a:bodyPr anchor="t" rtlCol="false" tIns="0" lIns="0" bIns="0" rIns="0">
            <a:spAutoFit/>
          </a:bodyPr>
          <a:lstStyle/>
          <a:p>
            <a:pPr marL="0" indent="0" lvl="0">
              <a:lnSpc>
                <a:spcPts val="7680"/>
              </a:lnSpc>
            </a:pPr>
            <a:r>
              <a:rPr lang="en-US" sz="6400">
                <a:solidFill>
                  <a:srgbClr val="292929"/>
                </a:solidFill>
                <a:latin typeface="Open Sauce Bold"/>
              </a:rPr>
              <a:t>MAKING CAD MODEL OF A SCARA</a:t>
            </a:r>
            <a:r>
              <a:rPr lang="en-US" sz="6400">
                <a:solidFill>
                  <a:srgbClr val="292929"/>
                </a:solidFill>
                <a:latin typeface="Open Sauce Bold"/>
              </a:rPr>
              <a:t> </a:t>
            </a:r>
          </a:p>
        </p:txBody>
      </p:sp>
      <p:grpSp>
        <p:nvGrpSpPr>
          <p:cNvPr name="Group 3" id="3"/>
          <p:cNvGrpSpPr/>
          <p:nvPr/>
        </p:nvGrpSpPr>
        <p:grpSpPr>
          <a:xfrm rot="5400000">
            <a:off x="12657768" y="4656768"/>
            <a:ext cx="10287000" cy="973464"/>
            <a:chOff x="0" y="0"/>
            <a:chExt cx="2709333" cy="256385"/>
          </a:xfrm>
        </p:grpSpPr>
        <p:sp>
          <p:nvSpPr>
            <p:cNvPr name="Freeform 4" id="4"/>
            <p:cNvSpPr/>
            <p:nvPr/>
          </p:nvSpPr>
          <p:spPr>
            <a:xfrm flipH="false" flipV="false" rot="0">
              <a:off x="0" y="0"/>
              <a:ext cx="2709333" cy="256385"/>
            </a:xfrm>
            <a:custGeom>
              <a:avLst/>
              <a:gdLst/>
              <a:ahLst/>
              <a:cxnLst/>
              <a:rect r="r" b="b" t="t" l="l"/>
              <a:pathLst>
                <a:path h="256385" w="2709333">
                  <a:moveTo>
                    <a:pt x="0" y="0"/>
                  </a:moveTo>
                  <a:lnTo>
                    <a:pt x="2709333" y="0"/>
                  </a:lnTo>
                  <a:lnTo>
                    <a:pt x="2709333" y="256385"/>
                  </a:lnTo>
                  <a:lnTo>
                    <a:pt x="0" y="256385"/>
                  </a:lnTo>
                  <a:close/>
                </a:path>
              </a:pathLst>
            </a:custGeom>
            <a:solidFill>
              <a:srgbClr val="292929"/>
            </a:solidFill>
          </p:spPr>
        </p:sp>
        <p:sp>
          <p:nvSpPr>
            <p:cNvPr name="TextBox 5" id="5"/>
            <p:cNvSpPr txBox="true"/>
            <p:nvPr/>
          </p:nvSpPr>
          <p:spPr>
            <a:xfrm>
              <a:off x="0" y="-38100"/>
              <a:ext cx="2709333" cy="294485"/>
            </a:xfrm>
            <a:prstGeom prst="rect">
              <a:avLst/>
            </a:prstGeom>
          </p:spPr>
          <p:txBody>
            <a:bodyPr anchor="ctr" rtlCol="false" tIns="50800" lIns="50800" bIns="50800" rIns="50800"/>
            <a:lstStyle/>
            <a:p>
              <a:pPr algn="ctr">
                <a:lnSpc>
                  <a:spcPts val="3900"/>
                </a:lnSpc>
              </a:pPr>
            </a:p>
          </p:txBody>
        </p:sp>
      </p:grpSp>
      <p:sp>
        <p:nvSpPr>
          <p:cNvPr name="Freeform 6" id="6"/>
          <p:cNvSpPr/>
          <p:nvPr/>
        </p:nvSpPr>
        <p:spPr>
          <a:xfrm flipH="false" flipV="false" rot="-4176364">
            <a:off x="3007428" y="-4534060"/>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4176364">
            <a:off x="-5438375" y="738159"/>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53138" y="3046079"/>
            <a:ext cx="6274528" cy="2517847"/>
          </a:xfrm>
          <a:custGeom>
            <a:avLst/>
            <a:gdLst/>
            <a:ahLst/>
            <a:cxnLst/>
            <a:rect r="r" b="b" t="t" l="l"/>
            <a:pathLst>
              <a:path h="2517847" w="6274528">
                <a:moveTo>
                  <a:pt x="0" y="0"/>
                </a:moveTo>
                <a:lnTo>
                  <a:pt x="6274528" y="0"/>
                </a:lnTo>
                <a:lnTo>
                  <a:pt x="6274528" y="2517847"/>
                </a:lnTo>
                <a:lnTo>
                  <a:pt x="0" y="2517847"/>
                </a:lnTo>
                <a:lnTo>
                  <a:pt x="0" y="0"/>
                </a:lnTo>
                <a:close/>
              </a:path>
            </a:pathLst>
          </a:custGeom>
          <a:blipFill>
            <a:blip r:embed="rId4"/>
            <a:stretch>
              <a:fillRect l="0" t="0" r="0" b="0"/>
            </a:stretch>
          </a:blipFill>
          <a:ln w="47625" cap="sq">
            <a:solidFill>
              <a:srgbClr val="000000"/>
            </a:solidFill>
            <a:prstDash val="solid"/>
            <a:miter/>
          </a:ln>
        </p:spPr>
      </p:sp>
      <p:sp>
        <p:nvSpPr>
          <p:cNvPr name="Freeform 9" id="9"/>
          <p:cNvSpPr/>
          <p:nvPr/>
        </p:nvSpPr>
        <p:spPr>
          <a:xfrm flipH="false" flipV="false" rot="0">
            <a:off x="1253138" y="6242252"/>
            <a:ext cx="6274528" cy="2382986"/>
          </a:xfrm>
          <a:custGeom>
            <a:avLst/>
            <a:gdLst/>
            <a:ahLst/>
            <a:cxnLst/>
            <a:rect r="r" b="b" t="t" l="l"/>
            <a:pathLst>
              <a:path h="2382986" w="6274528">
                <a:moveTo>
                  <a:pt x="0" y="0"/>
                </a:moveTo>
                <a:lnTo>
                  <a:pt x="6274528" y="0"/>
                </a:lnTo>
                <a:lnTo>
                  <a:pt x="6274528" y="2382986"/>
                </a:lnTo>
                <a:lnTo>
                  <a:pt x="0" y="2382986"/>
                </a:lnTo>
                <a:lnTo>
                  <a:pt x="0" y="0"/>
                </a:lnTo>
                <a:close/>
              </a:path>
            </a:pathLst>
          </a:custGeom>
          <a:blipFill>
            <a:blip r:embed="rId5"/>
            <a:stretch>
              <a:fillRect l="0" t="0" r="0" b="0"/>
            </a:stretch>
          </a:blipFill>
          <a:ln w="47625" cap="sq">
            <a:solidFill>
              <a:srgbClr val="000000"/>
            </a:solidFill>
            <a:prstDash val="solid"/>
            <a:miter/>
          </a:ln>
        </p:spPr>
      </p:sp>
      <p:sp>
        <p:nvSpPr>
          <p:cNvPr name="Freeform 10" id="10"/>
          <p:cNvSpPr/>
          <p:nvPr/>
        </p:nvSpPr>
        <p:spPr>
          <a:xfrm flipH="false" flipV="false" rot="0">
            <a:off x="10273508" y="3046079"/>
            <a:ext cx="5234325" cy="5602653"/>
          </a:xfrm>
          <a:custGeom>
            <a:avLst/>
            <a:gdLst/>
            <a:ahLst/>
            <a:cxnLst/>
            <a:rect r="r" b="b" t="t" l="l"/>
            <a:pathLst>
              <a:path h="5602653" w="5234325">
                <a:moveTo>
                  <a:pt x="0" y="0"/>
                </a:moveTo>
                <a:lnTo>
                  <a:pt x="5234324" y="0"/>
                </a:lnTo>
                <a:lnTo>
                  <a:pt x="5234324" y="5602654"/>
                </a:lnTo>
                <a:lnTo>
                  <a:pt x="0" y="5602654"/>
                </a:lnTo>
                <a:lnTo>
                  <a:pt x="0" y="0"/>
                </a:lnTo>
                <a:close/>
              </a:path>
            </a:pathLst>
          </a:custGeom>
          <a:blipFill>
            <a:blip r:embed="rId6"/>
            <a:stretch>
              <a:fillRect l="-553" t="0" r="-553" b="0"/>
            </a:stretch>
          </a:blipFill>
          <a:ln w="38100" cap="sq">
            <a:solidFill>
              <a:srgbClr val="000000"/>
            </a:solidFill>
            <a:prstDash val="solid"/>
            <a:miter/>
          </a:ln>
        </p:spPr>
      </p:sp>
      <p:sp>
        <p:nvSpPr>
          <p:cNvPr name="Freeform 11" id="11"/>
          <p:cNvSpPr/>
          <p:nvPr/>
        </p:nvSpPr>
        <p:spPr>
          <a:xfrm flipH="false" flipV="false" rot="0">
            <a:off x="13294976" y="3801089"/>
            <a:ext cx="1727705" cy="503914"/>
          </a:xfrm>
          <a:custGeom>
            <a:avLst/>
            <a:gdLst/>
            <a:ahLst/>
            <a:cxnLst/>
            <a:rect r="r" b="b" t="t" l="l"/>
            <a:pathLst>
              <a:path h="503914" w="1727705">
                <a:moveTo>
                  <a:pt x="0" y="0"/>
                </a:moveTo>
                <a:lnTo>
                  <a:pt x="1727706" y="0"/>
                </a:lnTo>
                <a:lnTo>
                  <a:pt x="1727706" y="503914"/>
                </a:lnTo>
                <a:lnTo>
                  <a:pt x="0" y="503914"/>
                </a:lnTo>
                <a:lnTo>
                  <a:pt x="0" y="0"/>
                </a:lnTo>
                <a:close/>
              </a:path>
            </a:pathLst>
          </a:custGeom>
          <a:blipFill>
            <a:blip r:embed="rId7"/>
            <a:stretch>
              <a:fillRect l="0" t="0" r="0" b="0"/>
            </a:stretch>
          </a:blipFill>
        </p:spPr>
      </p:sp>
      <p:sp>
        <p:nvSpPr>
          <p:cNvPr name="Freeform 12" id="12"/>
          <p:cNvSpPr/>
          <p:nvPr/>
        </p:nvSpPr>
        <p:spPr>
          <a:xfrm flipH="false" flipV="false" rot="0">
            <a:off x="10614018" y="5484517"/>
            <a:ext cx="1724171" cy="524748"/>
          </a:xfrm>
          <a:custGeom>
            <a:avLst/>
            <a:gdLst/>
            <a:ahLst/>
            <a:cxnLst/>
            <a:rect r="r" b="b" t="t" l="l"/>
            <a:pathLst>
              <a:path h="524748" w="1724171">
                <a:moveTo>
                  <a:pt x="0" y="0"/>
                </a:moveTo>
                <a:lnTo>
                  <a:pt x="1724171" y="0"/>
                </a:lnTo>
                <a:lnTo>
                  <a:pt x="1724171" y="524748"/>
                </a:lnTo>
                <a:lnTo>
                  <a:pt x="0" y="524748"/>
                </a:lnTo>
                <a:lnTo>
                  <a:pt x="0" y="0"/>
                </a:lnTo>
                <a:close/>
              </a:path>
            </a:pathLst>
          </a:custGeom>
          <a:blipFill>
            <a:blip r:embed="rId8"/>
            <a:stretch>
              <a:fillRect l="0" t="0" r="0" b="0"/>
            </a:stretch>
          </a:blipFill>
        </p:spPr>
      </p:sp>
      <p:sp>
        <p:nvSpPr>
          <p:cNvPr name="Freeform 13" id="13"/>
          <p:cNvSpPr/>
          <p:nvPr/>
        </p:nvSpPr>
        <p:spPr>
          <a:xfrm flipH="false" flipV="false" rot="0">
            <a:off x="10514088" y="7531217"/>
            <a:ext cx="1618536" cy="566488"/>
          </a:xfrm>
          <a:custGeom>
            <a:avLst/>
            <a:gdLst/>
            <a:ahLst/>
            <a:cxnLst/>
            <a:rect r="r" b="b" t="t" l="l"/>
            <a:pathLst>
              <a:path h="566488" w="1618536">
                <a:moveTo>
                  <a:pt x="0" y="0"/>
                </a:moveTo>
                <a:lnTo>
                  <a:pt x="1618536" y="0"/>
                </a:lnTo>
                <a:lnTo>
                  <a:pt x="1618536" y="566487"/>
                </a:lnTo>
                <a:lnTo>
                  <a:pt x="0" y="566487"/>
                </a:lnTo>
                <a:lnTo>
                  <a:pt x="0" y="0"/>
                </a:lnTo>
                <a:close/>
              </a:path>
            </a:pathLst>
          </a:custGeom>
          <a:blipFill>
            <a:blip r:embed="rId9"/>
            <a:stretch>
              <a:fillRect l="0" t="0" r="0" b="0"/>
            </a:stretch>
          </a:blipFill>
        </p:spPr>
      </p:sp>
      <p:sp>
        <p:nvSpPr>
          <p:cNvPr name="TextBox 14" id="14"/>
          <p:cNvSpPr txBox="true"/>
          <p:nvPr/>
        </p:nvSpPr>
        <p:spPr>
          <a:xfrm rot="0">
            <a:off x="2818489" y="9420893"/>
            <a:ext cx="4213305" cy="573405"/>
          </a:xfrm>
          <a:prstGeom prst="rect">
            <a:avLst/>
          </a:prstGeom>
        </p:spPr>
        <p:txBody>
          <a:bodyPr anchor="t" rtlCol="false" tIns="0" lIns="0" bIns="0" rIns="0">
            <a:spAutoFit/>
          </a:bodyPr>
          <a:lstStyle/>
          <a:p>
            <a:pPr>
              <a:lnSpc>
                <a:spcPts val="4619"/>
              </a:lnSpc>
            </a:pPr>
            <a:r>
              <a:rPr lang="en-US" sz="3299" u="sng">
                <a:solidFill>
                  <a:srgbClr val="292929"/>
                </a:solidFill>
                <a:latin typeface="Open Sauce Bold"/>
              </a:rPr>
              <a:t>Link dimensions</a:t>
            </a:r>
          </a:p>
        </p:txBody>
      </p:sp>
      <p:sp>
        <p:nvSpPr>
          <p:cNvPr name="TextBox 15" id="15"/>
          <p:cNvSpPr txBox="true"/>
          <p:nvPr/>
        </p:nvSpPr>
        <p:spPr>
          <a:xfrm rot="0">
            <a:off x="12132624" y="9378983"/>
            <a:ext cx="4213305" cy="1154430"/>
          </a:xfrm>
          <a:prstGeom prst="rect">
            <a:avLst/>
          </a:prstGeom>
        </p:spPr>
        <p:txBody>
          <a:bodyPr anchor="t" rtlCol="false" tIns="0" lIns="0" bIns="0" rIns="0">
            <a:spAutoFit/>
          </a:bodyPr>
          <a:lstStyle/>
          <a:p>
            <a:pPr>
              <a:lnSpc>
                <a:spcPts val="4619"/>
              </a:lnSpc>
            </a:pPr>
            <a:r>
              <a:rPr lang="en-US" sz="3299" u="sng">
                <a:solidFill>
                  <a:srgbClr val="292929"/>
                </a:solidFill>
                <a:latin typeface="Open Sauce Bold"/>
              </a:rPr>
              <a:t>Joints</a:t>
            </a:r>
          </a:p>
          <a:p>
            <a:pPr>
              <a:lnSpc>
                <a:spcPts val="4619"/>
              </a:lnSpc>
            </a:pPr>
          </a:p>
        </p:txBody>
      </p:sp>
      <p:sp>
        <p:nvSpPr>
          <p:cNvPr name="TextBox 16" id="16"/>
          <p:cNvSpPr txBox="true"/>
          <p:nvPr/>
        </p:nvSpPr>
        <p:spPr>
          <a:xfrm rot="0">
            <a:off x="3738688" y="5644775"/>
            <a:ext cx="857505" cy="886460"/>
          </a:xfrm>
          <a:prstGeom prst="rect">
            <a:avLst/>
          </a:prstGeom>
        </p:spPr>
        <p:txBody>
          <a:bodyPr anchor="t" rtlCol="false" tIns="0" lIns="0" bIns="0" rIns="0">
            <a:spAutoFit/>
          </a:bodyPr>
          <a:lstStyle/>
          <a:p>
            <a:pPr algn="ctr">
              <a:lnSpc>
                <a:spcPts val="3640"/>
              </a:lnSpc>
            </a:pPr>
            <a:r>
              <a:rPr lang="en-US" sz="2600">
                <a:solidFill>
                  <a:srgbClr val="292929"/>
                </a:solidFill>
                <a:latin typeface="Open Sauce"/>
              </a:rPr>
              <a:t>Link 1</a:t>
            </a:r>
          </a:p>
          <a:p>
            <a:pPr algn="ctr">
              <a:lnSpc>
                <a:spcPts val="3640"/>
              </a:lnSpc>
              <a:spcBef>
                <a:spcPct val="0"/>
              </a:spcBef>
            </a:pPr>
          </a:p>
        </p:txBody>
      </p:sp>
      <p:sp>
        <p:nvSpPr>
          <p:cNvPr name="TextBox 17" id="17"/>
          <p:cNvSpPr txBox="true"/>
          <p:nvPr/>
        </p:nvSpPr>
        <p:spPr>
          <a:xfrm rot="0">
            <a:off x="3703394" y="8796020"/>
            <a:ext cx="928092" cy="886460"/>
          </a:xfrm>
          <a:prstGeom prst="rect">
            <a:avLst/>
          </a:prstGeom>
        </p:spPr>
        <p:txBody>
          <a:bodyPr anchor="t" rtlCol="false" tIns="0" lIns="0" bIns="0" rIns="0">
            <a:spAutoFit/>
          </a:bodyPr>
          <a:lstStyle/>
          <a:p>
            <a:pPr algn="ctr">
              <a:lnSpc>
                <a:spcPts val="3640"/>
              </a:lnSpc>
            </a:pPr>
            <a:r>
              <a:rPr lang="en-US" sz="2600">
                <a:solidFill>
                  <a:srgbClr val="292929"/>
                </a:solidFill>
                <a:latin typeface="Open Sauce"/>
              </a:rPr>
              <a:t>Link 2</a:t>
            </a:r>
          </a:p>
          <a:p>
            <a:pPr algn="ctr">
              <a:lnSpc>
                <a:spcPts val="3640"/>
              </a:lnSpc>
              <a:spcBef>
                <a:spcPct val="0"/>
              </a:spcBef>
            </a:pPr>
          </a:p>
        </p:txBody>
      </p:sp>
      <p:sp>
        <p:nvSpPr>
          <p:cNvPr name="AutoShape 18" id="18"/>
          <p:cNvSpPr/>
          <p:nvPr/>
        </p:nvSpPr>
        <p:spPr>
          <a:xfrm flipV="true">
            <a:off x="12338189" y="5166658"/>
            <a:ext cx="870340" cy="580233"/>
          </a:xfrm>
          <a:prstGeom prst="line">
            <a:avLst/>
          </a:prstGeom>
          <a:ln cap="flat" w="38100">
            <a:solidFill>
              <a:srgbClr val="000000"/>
            </a:solidFill>
            <a:prstDash val="solid"/>
            <a:headEnd type="none" len="sm" w="sm"/>
            <a:tailEnd type="arrow" len="sm" w="med"/>
          </a:ln>
        </p:spPr>
      </p:sp>
      <p:sp>
        <p:nvSpPr>
          <p:cNvPr name="AutoShape 19" id="19"/>
          <p:cNvSpPr/>
          <p:nvPr/>
        </p:nvSpPr>
        <p:spPr>
          <a:xfrm flipH="true" flipV="true">
            <a:off x="12152349" y="3792979"/>
            <a:ext cx="1142627" cy="260067"/>
          </a:xfrm>
          <a:prstGeom prst="line">
            <a:avLst/>
          </a:prstGeom>
          <a:ln cap="flat" w="38100">
            <a:solidFill>
              <a:srgbClr val="000000"/>
            </a:solidFill>
            <a:prstDash val="solid"/>
            <a:headEnd type="none" len="sm" w="sm"/>
            <a:tailEnd type="arrow" len="sm" w="med"/>
          </a:ln>
        </p:spPr>
      </p:sp>
      <p:sp>
        <p:nvSpPr>
          <p:cNvPr name="AutoShape 20" id="20"/>
          <p:cNvSpPr/>
          <p:nvPr/>
        </p:nvSpPr>
        <p:spPr>
          <a:xfrm flipV="true">
            <a:off x="12132624" y="7669979"/>
            <a:ext cx="924681" cy="144481"/>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50000">
              <a:srgbClr val="3533CD">
                <a:alpha val="100000"/>
              </a:srgbClr>
            </a:gs>
            <a:gs pos="100000">
              <a:srgbClr val="33BFCD">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086100" y="5143500"/>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alphaModFix amt="15000"/>
            </a:blip>
            <a:stretch>
              <a:fillRect l="0" t="0" r="0" b="0"/>
            </a:stretch>
          </a:blipFill>
        </p:spPr>
      </p:sp>
      <p:sp>
        <p:nvSpPr>
          <p:cNvPr name="Freeform 3" id="3"/>
          <p:cNvSpPr/>
          <p:nvPr/>
        </p:nvSpPr>
        <p:spPr>
          <a:xfrm flipH="false" flipV="false" rot="0">
            <a:off x="799782" y="1657350"/>
            <a:ext cx="7363385" cy="4648766"/>
          </a:xfrm>
          <a:custGeom>
            <a:avLst/>
            <a:gdLst/>
            <a:ahLst/>
            <a:cxnLst/>
            <a:rect r="r" b="b" t="t" l="l"/>
            <a:pathLst>
              <a:path h="4648766" w="7363385">
                <a:moveTo>
                  <a:pt x="0" y="0"/>
                </a:moveTo>
                <a:lnTo>
                  <a:pt x="7363385" y="0"/>
                </a:lnTo>
                <a:lnTo>
                  <a:pt x="7363385" y="4648766"/>
                </a:lnTo>
                <a:lnTo>
                  <a:pt x="0" y="4648766"/>
                </a:lnTo>
                <a:lnTo>
                  <a:pt x="0" y="0"/>
                </a:lnTo>
                <a:close/>
              </a:path>
            </a:pathLst>
          </a:custGeom>
          <a:blipFill>
            <a:blip r:embed="rId3"/>
            <a:stretch>
              <a:fillRect l="-903" t="0" r="-903" b="0"/>
            </a:stretch>
          </a:blipFill>
          <a:ln w="19050" cap="rnd">
            <a:solidFill>
              <a:srgbClr val="000000"/>
            </a:solidFill>
            <a:prstDash val="solid"/>
            <a:round/>
          </a:ln>
        </p:spPr>
      </p:sp>
      <p:sp>
        <p:nvSpPr>
          <p:cNvPr name="Freeform 4" id="4"/>
          <p:cNvSpPr/>
          <p:nvPr/>
        </p:nvSpPr>
        <p:spPr>
          <a:xfrm flipH="false" flipV="false" rot="0">
            <a:off x="9144000" y="1849678"/>
            <a:ext cx="3773565" cy="4463053"/>
          </a:xfrm>
          <a:custGeom>
            <a:avLst/>
            <a:gdLst/>
            <a:ahLst/>
            <a:cxnLst/>
            <a:rect r="r" b="b" t="t" l="l"/>
            <a:pathLst>
              <a:path h="4463053" w="3773565">
                <a:moveTo>
                  <a:pt x="0" y="0"/>
                </a:moveTo>
                <a:lnTo>
                  <a:pt x="3773565" y="0"/>
                </a:lnTo>
                <a:lnTo>
                  <a:pt x="3773565" y="4463054"/>
                </a:lnTo>
                <a:lnTo>
                  <a:pt x="0" y="4463054"/>
                </a:lnTo>
                <a:lnTo>
                  <a:pt x="0" y="0"/>
                </a:lnTo>
                <a:close/>
              </a:path>
            </a:pathLst>
          </a:custGeom>
          <a:blipFill>
            <a:blip r:embed="rId4"/>
            <a:stretch>
              <a:fillRect l="0" t="0" r="-3657" b="0"/>
            </a:stretch>
          </a:blipFill>
          <a:ln w="85725" cap="sq">
            <a:solidFill>
              <a:srgbClr val="000000"/>
            </a:solidFill>
            <a:prstDash val="solid"/>
            <a:miter/>
          </a:ln>
        </p:spPr>
      </p:sp>
      <p:sp>
        <p:nvSpPr>
          <p:cNvPr name="TextBox 5" id="5"/>
          <p:cNvSpPr txBox="true"/>
          <p:nvPr/>
        </p:nvSpPr>
        <p:spPr>
          <a:xfrm rot="0">
            <a:off x="916760" y="457200"/>
            <a:ext cx="14379912" cy="1200150"/>
          </a:xfrm>
          <a:prstGeom prst="rect">
            <a:avLst/>
          </a:prstGeom>
        </p:spPr>
        <p:txBody>
          <a:bodyPr anchor="t" rtlCol="false" tIns="0" lIns="0" bIns="0" rIns="0">
            <a:spAutoFit/>
          </a:bodyPr>
          <a:lstStyle/>
          <a:p>
            <a:pPr marL="0" indent="0" lvl="0">
              <a:lnSpc>
                <a:spcPts val="4799"/>
              </a:lnSpc>
            </a:pPr>
            <a:r>
              <a:rPr lang="en-US" sz="3999">
                <a:solidFill>
                  <a:srgbClr val="0CC0DF"/>
                </a:solidFill>
                <a:latin typeface="Open Sauce Bold"/>
              </a:rPr>
              <a:t>TRANSFERING THE CAD MODEL INTO SIMSCAPE MODULE</a:t>
            </a:r>
          </a:p>
        </p:txBody>
      </p:sp>
      <p:sp>
        <p:nvSpPr>
          <p:cNvPr name="Freeform 6" id="6"/>
          <p:cNvSpPr/>
          <p:nvPr/>
        </p:nvSpPr>
        <p:spPr>
          <a:xfrm flipH="false" flipV="false" rot="0">
            <a:off x="1434561" y="6697771"/>
            <a:ext cx="9338730" cy="2848282"/>
          </a:xfrm>
          <a:custGeom>
            <a:avLst/>
            <a:gdLst/>
            <a:ahLst/>
            <a:cxnLst/>
            <a:rect r="r" b="b" t="t" l="l"/>
            <a:pathLst>
              <a:path h="2848282" w="9338730">
                <a:moveTo>
                  <a:pt x="0" y="0"/>
                </a:moveTo>
                <a:lnTo>
                  <a:pt x="9338731" y="0"/>
                </a:lnTo>
                <a:lnTo>
                  <a:pt x="9338731" y="2848282"/>
                </a:lnTo>
                <a:lnTo>
                  <a:pt x="0" y="2848282"/>
                </a:lnTo>
                <a:lnTo>
                  <a:pt x="0" y="0"/>
                </a:lnTo>
                <a:close/>
              </a:path>
            </a:pathLst>
          </a:custGeom>
          <a:blipFill>
            <a:blip r:embed="rId5"/>
            <a:stretch>
              <a:fillRect l="0" t="0" r="0" b="-4794"/>
            </a:stretch>
          </a:blipFill>
        </p:spPr>
      </p:sp>
      <p:sp>
        <p:nvSpPr>
          <p:cNvPr name="Freeform 7" id="7"/>
          <p:cNvSpPr/>
          <p:nvPr/>
        </p:nvSpPr>
        <p:spPr>
          <a:xfrm flipH="false" flipV="false" rot="0">
            <a:off x="12792433" y="8121912"/>
            <a:ext cx="5008477" cy="782180"/>
          </a:xfrm>
          <a:custGeom>
            <a:avLst/>
            <a:gdLst/>
            <a:ahLst/>
            <a:cxnLst/>
            <a:rect r="r" b="b" t="t" l="l"/>
            <a:pathLst>
              <a:path h="782180" w="5008477">
                <a:moveTo>
                  <a:pt x="0" y="0"/>
                </a:moveTo>
                <a:lnTo>
                  <a:pt x="5008477" y="0"/>
                </a:lnTo>
                <a:lnTo>
                  <a:pt x="5008477" y="782180"/>
                </a:lnTo>
                <a:lnTo>
                  <a:pt x="0" y="782180"/>
                </a:lnTo>
                <a:lnTo>
                  <a:pt x="0" y="0"/>
                </a:lnTo>
                <a:close/>
              </a:path>
            </a:pathLst>
          </a:custGeom>
          <a:blipFill>
            <a:blip r:embed="rId6"/>
            <a:stretch>
              <a:fillRect l="0" t="0" r="0" b="0"/>
            </a:stretch>
          </a:blipFill>
        </p:spPr>
      </p:sp>
      <p:sp>
        <p:nvSpPr>
          <p:cNvPr name="AutoShape 8" id="8"/>
          <p:cNvSpPr/>
          <p:nvPr/>
        </p:nvSpPr>
        <p:spPr>
          <a:xfrm>
            <a:off x="10972414" y="8493952"/>
            <a:ext cx="1715244" cy="0"/>
          </a:xfrm>
          <a:prstGeom prst="line">
            <a:avLst/>
          </a:prstGeom>
          <a:ln cap="flat" w="38100">
            <a:solidFill>
              <a:srgbClr val="FFFFFF"/>
            </a:solidFill>
            <a:prstDash val="solid"/>
            <a:headEnd type="none" len="sm" w="sm"/>
            <a:tailEnd type="arrow" len="sm" w="med"/>
          </a:ln>
        </p:spPr>
      </p:sp>
      <p:sp>
        <p:nvSpPr>
          <p:cNvPr name="TextBox 9" id="9"/>
          <p:cNvSpPr txBox="true"/>
          <p:nvPr/>
        </p:nvSpPr>
        <p:spPr>
          <a:xfrm rot="0">
            <a:off x="13683959" y="2841124"/>
            <a:ext cx="2033588" cy="438785"/>
          </a:xfrm>
          <a:prstGeom prst="rect">
            <a:avLst/>
          </a:prstGeom>
        </p:spPr>
        <p:txBody>
          <a:bodyPr anchor="t" rtlCol="false" tIns="0" lIns="0" bIns="0" rIns="0">
            <a:spAutoFit/>
          </a:bodyPr>
          <a:lstStyle/>
          <a:p>
            <a:pPr algn="ctr">
              <a:lnSpc>
                <a:spcPts val="3639"/>
              </a:lnSpc>
              <a:spcBef>
                <a:spcPct val="0"/>
              </a:spcBef>
            </a:pPr>
            <a:r>
              <a:rPr lang="en-US" sz="2599">
                <a:solidFill>
                  <a:srgbClr val="292929"/>
                </a:solidFill>
                <a:latin typeface="Clear Sans"/>
                <a:hlinkClick r:id="rId7" tooltip="https://in.mathworks.com/help/smlink/ref/smlink_linksw.html#d126e5307"/>
              </a:rPr>
              <a:t>smlink_linksw</a:t>
            </a:r>
          </a:p>
        </p:txBody>
      </p:sp>
      <p:sp>
        <p:nvSpPr>
          <p:cNvPr name="TextBox 10" id="10"/>
          <p:cNvSpPr txBox="true"/>
          <p:nvPr/>
        </p:nvSpPr>
        <p:spPr>
          <a:xfrm rot="0">
            <a:off x="4482070" y="9688928"/>
            <a:ext cx="3838575" cy="438785"/>
          </a:xfrm>
          <a:prstGeom prst="rect">
            <a:avLst/>
          </a:prstGeom>
        </p:spPr>
        <p:txBody>
          <a:bodyPr anchor="t" rtlCol="false" tIns="0" lIns="0" bIns="0" rIns="0">
            <a:spAutoFit/>
          </a:bodyPr>
          <a:lstStyle/>
          <a:p>
            <a:pPr algn="ctr">
              <a:lnSpc>
                <a:spcPts val="3639"/>
              </a:lnSpc>
              <a:spcBef>
                <a:spcPct val="0"/>
              </a:spcBef>
            </a:pPr>
            <a:r>
              <a:rPr lang="en-US" sz="2599">
                <a:solidFill>
                  <a:srgbClr val="BCCDF2"/>
                </a:solidFill>
                <a:latin typeface="Clear Sans"/>
              </a:rPr>
              <a:t>Imported model in Matlab</a:t>
            </a:r>
          </a:p>
        </p:txBody>
      </p:sp>
      <p:sp>
        <p:nvSpPr>
          <p:cNvPr name="Freeform 11" id="11"/>
          <p:cNvSpPr/>
          <p:nvPr/>
        </p:nvSpPr>
        <p:spPr>
          <a:xfrm flipH="false" flipV="false" rot="-4176364">
            <a:off x="14479722" y="706990"/>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4176364">
            <a:off x="-4316096" y="7336298"/>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8000806" cy="9983552"/>
            <a:chOff x="0" y="0"/>
            <a:chExt cx="2107208" cy="2629413"/>
          </a:xfrm>
        </p:grpSpPr>
        <p:sp>
          <p:nvSpPr>
            <p:cNvPr name="Freeform 3" id="3"/>
            <p:cNvSpPr/>
            <p:nvPr/>
          </p:nvSpPr>
          <p:spPr>
            <a:xfrm flipH="false" flipV="false" rot="0">
              <a:off x="0" y="0"/>
              <a:ext cx="2107208" cy="2629413"/>
            </a:xfrm>
            <a:custGeom>
              <a:avLst/>
              <a:gdLst/>
              <a:ahLst/>
              <a:cxnLst/>
              <a:rect r="r" b="b" t="t" l="l"/>
              <a:pathLst>
                <a:path h="2629413" w="2107208">
                  <a:moveTo>
                    <a:pt x="0" y="0"/>
                  </a:moveTo>
                  <a:lnTo>
                    <a:pt x="2107208" y="0"/>
                  </a:lnTo>
                  <a:lnTo>
                    <a:pt x="2107208" y="2629413"/>
                  </a:lnTo>
                  <a:lnTo>
                    <a:pt x="0" y="2629413"/>
                  </a:lnTo>
                  <a:close/>
                </a:path>
              </a:pathLst>
            </a:custGeom>
            <a:solidFill>
              <a:srgbClr val="0CC0DF"/>
            </a:solidFill>
          </p:spPr>
        </p:sp>
        <p:sp>
          <p:nvSpPr>
            <p:cNvPr name="TextBox 4" id="4"/>
            <p:cNvSpPr txBox="true"/>
            <p:nvPr/>
          </p:nvSpPr>
          <p:spPr>
            <a:xfrm>
              <a:off x="0" y="-19050"/>
              <a:ext cx="2107208" cy="264846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635166" y="4533518"/>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425260" y="354394"/>
            <a:ext cx="9280934" cy="9629158"/>
          </a:xfrm>
          <a:custGeom>
            <a:avLst/>
            <a:gdLst/>
            <a:ahLst/>
            <a:cxnLst/>
            <a:rect r="r" b="b" t="t" l="l"/>
            <a:pathLst>
              <a:path h="9629158" w="9280934">
                <a:moveTo>
                  <a:pt x="0" y="0"/>
                </a:moveTo>
                <a:lnTo>
                  <a:pt x="9280933" y="0"/>
                </a:lnTo>
                <a:lnTo>
                  <a:pt x="9280933" y="9629158"/>
                </a:lnTo>
                <a:lnTo>
                  <a:pt x="0" y="9629158"/>
                </a:lnTo>
                <a:lnTo>
                  <a:pt x="0" y="0"/>
                </a:lnTo>
                <a:close/>
              </a:path>
            </a:pathLst>
          </a:custGeom>
          <a:blipFill>
            <a:blip r:embed="rId4"/>
            <a:stretch>
              <a:fillRect l="0" t="0" r="0" b="0"/>
            </a:stretch>
          </a:blipFill>
          <a:ln w="76200" cap="sq">
            <a:solidFill>
              <a:srgbClr val="000000"/>
            </a:solidFill>
            <a:prstDash val="solid"/>
            <a:miter/>
          </a:ln>
        </p:spPr>
      </p:sp>
      <p:sp>
        <p:nvSpPr>
          <p:cNvPr name="TextBox 9" id="9"/>
          <p:cNvSpPr txBox="true"/>
          <p:nvPr/>
        </p:nvSpPr>
        <p:spPr>
          <a:xfrm rot="0">
            <a:off x="-2378254" y="3676268"/>
            <a:ext cx="10906040" cy="857250"/>
          </a:xfrm>
          <a:prstGeom prst="rect">
            <a:avLst/>
          </a:prstGeom>
        </p:spPr>
        <p:txBody>
          <a:bodyPr anchor="t" rtlCol="false" tIns="0" lIns="0" bIns="0" rIns="0">
            <a:spAutoFit/>
          </a:bodyPr>
          <a:lstStyle/>
          <a:p>
            <a:pPr algn="ctr">
              <a:lnSpc>
                <a:spcPts val="6900"/>
              </a:lnSpc>
            </a:pPr>
            <a:r>
              <a:rPr lang="en-US" sz="5000" spc="490">
                <a:solidFill>
                  <a:srgbClr val="1A1A1A"/>
                </a:solidFill>
                <a:latin typeface="Oswald Bold"/>
              </a:rPr>
              <a:t>PROCESS 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100000">
              <a:srgbClr val="5CE1E6">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828925"/>
            <a:chOff x="0" y="0"/>
            <a:chExt cx="4816593" cy="745067"/>
          </a:xfrm>
        </p:grpSpPr>
        <p:sp>
          <p:nvSpPr>
            <p:cNvPr name="Freeform 3" id="3"/>
            <p:cNvSpPr/>
            <p:nvPr/>
          </p:nvSpPr>
          <p:spPr>
            <a:xfrm flipH="false" flipV="false" rot="0">
              <a:off x="0" y="0"/>
              <a:ext cx="4816592" cy="745067"/>
            </a:xfrm>
            <a:custGeom>
              <a:avLst/>
              <a:gdLst/>
              <a:ahLst/>
              <a:cxnLst/>
              <a:rect r="r" b="b" t="t" l="l"/>
              <a:pathLst>
                <a:path h="745067" w="4816592">
                  <a:moveTo>
                    <a:pt x="0" y="0"/>
                  </a:moveTo>
                  <a:lnTo>
                    <a:pt x="4816592" y="0"/>
                  </a:lnTo>
                  <a:lnTo>
                    <a:pt x="4816592" y="745067"/>
                  </a:lnTo>
                  <a:lnTo>
                    <a:pt x="0" y="745067"/>
                  </a:lnTo>
                  <a:close/>
                </a:path>
              </a:pathLst>
            </a:custGeom>
            <a:solidFill>
              <a:srgbClr val="0CC0DF"/>
            </a:solidFill>
          </p:spPr>
        </p:sp>
        <p:sp>
          <p:nvSpPr>
            <p:cNvPr name="TextBox 4" id="4"/>
            <p:cNvSpPr txBox="true"/>
            <p:nvPr/>
          </p:nvSpPr>
          <p:spPr>
            <a:xfrm>
              <a:off x="0" y="-19050"/>
              <a:ext cx="4816593" cy="764117"/>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408989" y="4681090"/>
            <a:ext cx="4899149" cy="924820"/>
            <a:chOff x="0" y="0"/>
            <a:chExt cx="1290311" cy="243574"/>
          </a:xfrm>
        </p:grpSpPr>
        <p:sp>
          <p:nvSpPr>
            <p:cNvPr name="Freeform 8" id="8"/>
            <p:cNvSpPr/>
            <p:nvPr/>
          </p:nvSpPr>
          <p:spPr>
            <a:xfrm flipH="false" flipV="false" rot="0">
              <a:off x="0" y="0"/>
              <a:ext cx="1290311" cy="243574"/>
            </a:xfrm>
            <a:custGeom>
              <a:avLst/>
              <a:gdLst/>
              <a:ahLst/>
              <a:cxnLst/>
              <a:rect r="r" b="b" t="t" l="l"/>
              <a:pathLst>
                <a:path h="243574" w="1290311">
                  <a:moveTo>
                    <a:pt x="0" y="0"/>
                  </a:moveTo>
                  <a:lnTo>
                    <a:pt x="1290311" y="0"/>
                  </a:lnTo>
                  <a:lnTo>
                    <a:pt x="1290311" y="243574"/>
                  </a:lnTo>
                  <a:lnTo>
                    <a:pt x="0" y="243574"/>
                  </a:lnTo>
                  <a:close/>
                </a:path>
              </a:pathLst>
            </a:custGeom>
            <a:solidFill>
              <a:srgbClr val="1A1A1A"/>
            </a:solidFill>
          </p:spPr>
        </p:sp>
        <p:sp>
          <p:nvSpPr>
            <p:cNvPr name="TextBox 9" id="9"/>
            <p:cNvSpPr txBox="true"/>
            <p:nvPr/>
          </p:nvSpPr>
          <p:spPr>
            <a:xfrm>
              <a:off x="0" y="-57150"/>
              <a:ext cx="1290311" cy="300724"/>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Forward Kinematics</a:t>
              </a:r>
            </a:p>
          </p:txBody>
        </p:sp>
      </p:grpSp>
      <p:sp>
        <p:nvSpPr>
          <p:cNvPr name="TextBox 10" id="10"/>
          <p:cNvSpPr txBox="true"/>
          <p:nvPr/>
        </p:nvSpPr>
        <p:spPr>
          <a:xfrm rot="0">
            <a:off x="3690980" y="552450"/>
            <a:ext cx="10906040" cy="857250"/>
          </a:xfrm>
          <a:prstGeom prst="rect">
            <a:avLst/>
          </a:prstGeom>
        </p:spPr>
        <p:txBody>
          <a:bodyPr anchor="t" rtlCol="false" tIns="0" lIns="0" bIns="0" rIns="0">
            <a:spAutoFit/>
          </a:bodyPr>
          <a:lstStyle/>
          <a:p>
            <a:pPr algn="ctr">
              <a:lnSpc>
                <a:spcPts val="6900"/>
              </a:lnSpc>
            </a:pPr>
            <a:r>
              <a:rPr lang="en-US" sz="5000" spc="490">
                <a:solidFill>
                  <a:srgbClr val="1A1A1A"/>
                </a:solidFill>
                <a:latin typeface="Oswald Bold"/>
              </a:rPr>
              <a:t>SIMULATION AND</a:t>
            </a:r>
            <a:r>
              <a:rPr lang="en-US" sz="5000" spc="490">
                <a:solidFill>
                  <a:srgbClr val="1A1A1A"/>
                </a:solidFill>
                <a:latin typeface="Oswald Bold"/>
              </a:rPr>
              <a:t> Modelling</a:t>
            </a:r>
          </a:p>
        </p:txBody>
      </p:sp>
      <p:grpSp>
        <p:nvGrpSpPr>
          <p:cNvPr name="Group 11" id="11"/>
          <p:cNvGrpSpPr/>
          <p:nvPr/>
        </p:nvGrpSpPr>
        <p:grpSpPr>
          <a:xfrm rot="0">
            <a:off x="7859641" y="3003970"/>
            <a:ext cx="8515503" cy="3232395"/>
            <a:chOff x="0" y="0"/>
            <a:chExt cx="1644482" cy="624228"/>
          </a:xfrm>
        </p:grpSpPr>
        <p:sp>
          <p:nvSpPr>
            <p:cNvPr name="Freeform 12" id="12"/>
            <p:cNvSpPr/>
            <p:nvPr/>
          </p:nvSpPr>
          <p:spPr>
            <a:xfrm flipH="false" flipV="false" rot="0">
              <a:off x="0" y="0"/>
              <a:ext cx="1644482" cy="624228"/>
            </a:xfrm>
            <a:custGeom>
              <a:avLst/>
              <a:gdLst/>
              <a:ahLst/>
              <a:cxnLst/>
              <a:rect r="r" b="b" t="t" l="l"/>
              <a:pathLst>
                <a:path h="624228" w="1644482">
                  <a:moveTo>
                    <a:pt x="0" y="0"/>
                  </a:moveTo>
                  <a:lnTo>
                    <a:pt x="1644482" y="0"/>
                  </a:lnTo>
                  <a:lnTo>
                    <a:pt x="1644482" y="624228"/>
                  </a:lnTo>
                  <a:lnTo>
                    <a:pt x="0" y="624228"/>
                  </a:lnTo>
                  <a:close/>
                </a:path>
              </a:pathLst>
            </a:custGeom>
            <a:solidFill>
              <a:srgbClr val="000000">
                <a:alpha val="0"/>
              </a:srgbClr>
            </a:solidFill>
            <a:ln w="38100" cap="sq">
              <a:solidFill>
                <a:srgbClr val="000000"/>
              </a:solidFill>
              <a:prstDash val="solid"/>
              <a:miter/>
            </a:ln>
          </p:spPr>
        </p:sp>
        <p:sp>
          <p:nvSpPr>
            <p:cNvPr name="TextBox 13" id="13"/>
            <p:cNvSpPr txBox="true"/>
            <p:nvPr/>
          </p:nvSpPr>
          <p:spPr>
            <a:xfrm>
              <a:off x="0" y="-19050"/>
              <a:ext cx="1644482" cy="643278"/>
            </a:xfrm>
            <a:prstGeom prst="rect">
              <a:avLst/>
            </a:prstGeom>
          </p:spPr>
          <p:txBody>
            <a:bodyPr anchor="ctr" rtlCol="false" tIns="50800" lIns="50800" bIns="50800" rIns="50800"/>
            <a:lstStyle/>
            <a:p>
              <a:pPr algn="ctr">
                <a:lnSpc>
                  <a:spcPts val="2859"/>
                </a:lnSpc>
              </a:pPr>
            </a:p>
          </p:txBody>
        </p:sp>
      </p:grpSp>
      <p:grpSp>
        <p:nvGrpSpPr>
          <p:cNvPr name="Group 14" id="14"/>
          <p:cNvGrpSpPr/>
          <p:nvPr/>
        </p:nvGrpSpPr>
        <p:grpSpPr>
          <a:xfrm rot="0">
            <a:off x="12250057" y="7517846"/>
            <a:ext cx="4829834" cy="916536"/>
            <a:chOff x="0" y="0"/>
            <a:chExt cx="1272055" cy="241392"/>
          </a:xfrm>
        </p:grpSpPr>
        <p:sp>
          <p:nvSpPr>
            <p:cNvPr name="Freeform 15" id="15"/>
            <p:cNvSpPr/>
            <p:nvPr/>
          </p:nvSpPr>
          <p:spPr>
            <a:xfrm flipH="false" flipV="false" rot="0">
              <a:off x="0" y="0"/>
              <a:ext cx="1272055" cy="241392"/>
            </a:xfrm>
            <a:custGeom>
              <a:avLst/>
              <a:gdLst/>
              <a:ahLst/>
              <a:cxnLst/>
              <a:rect r="r" b="b" t="t" l="l"/>
              <a:pathLst>
                <a:path h="241392" w="1272055">
                  <a:moveTo>
                    <a:pt x="0" y="0"/>
                  </a:moveTo>
                  <a:lnTo>
                    <a:pt x="1272055" y="0"/>
                  </a:lnTo>
                  <a:lnTo>
                    <a:pt x="1272055" y="241392"/>
                  </a:lnTo>
                  <a:lnTo>
                    <a:pt x="0" y="241392"/>
                  </a:lnTo>
                  <a:close/>
                </a:path>
              </a:pathLst>
            </a:custGeom>
            <a:solidFill>
              <a:srgbClr val="1A1A1A"/>
            </a:solidFill>
          </p:spPr>
        </p:sp>
        <p:sp>
          <p:nvSpPr>
            <p:cNvPr name="TextBox 16" id="16"/>
            <p:cNvSpPr txBox="true"/>
            <p:nvPr/>
          </p:nvSpPr>
          <p:spPr>
            <a:xfrm>
              <a:off x="0" y="-57150"/>
              <a:ext cx="1272055" cy="298542"/>
            </a:xfrm>
            <a:prstGeom prst="rect">
              <a:avLst/>
            </a:prstGeom>
          </p:spPr>
          <p:txBody>
            <a:bodyPr anchor="ctr" rtlCol="false" tIns="50800" lIns="50800" bIns="50800" rIns="50800"/>
            <a:lstStyle/>
            <a:p>
              <a:pPr algn="ctr" marL="0" indent="0" lvl="0">
                <a:lnSpc>
                  <a:spcPts val="4114"/>
                </a:lnSpc>
                <a:spcBef>
                  <a:spcPct val="0"/>
                </a:spcBef>
              </a:pPr>
              <a:r>
                <a:rPr lang="en-US" sz="2981" spc="29">
                  <a:solidFill>
                    <a:srgbClr val="FFFFFF"/>
                  </a:solidFill>
                  <a:latin typeface="DM Sans Italics"/>
                </a:rPr>
                <a:t>Inverse Kinematics</a:t>
              </a:r>
            </a:p>
          </p:txBody>
        </p:sp>
      </p:grpSp>
      <p:grpSp>
        <p:nvGrpSpPr>
          <p:cNvPr name="Group 17" id="17"/>
          <p:cNvGrpSpPr/>
          <p:nvPr/>
        </p:nvGrpSpPr>
        <p:grpSpPr>
          <a:xfrm rot="0">
            <a:off x="2179166" y="6407814"/>
            <a:ext cx="8138969" cy="3564612"/>
            <a:chOff x="0" y="0"/>
            <a:chExt cx="1571767" cy="688384"/>
          </a:xfrm>
        </p:grpSpPr>
        <p:sp>
          <p:nvSpPr>
            <p:cNvPr name="Freeform 18" id="18"/>
            <p:cNvSpPr/>
            <p:nvPr/>
          </p:nvSpPr>
          <p:spPr>
            <a:xfrm flipH="false" flipV="false" rot="0">
              <a:off x="0" y="0"/>
              <a:ext cx="1571767" cy="688384"/>
            </a:xfrm>
            <a:custGeom>
              <a:avLst/>
              <a:gdLst/>
              <a:ahLst/>
              <a:cxnLst/>
              <a:rect r="r" b="b" t="t" l="l"/>
              <a:pathLst>
                <a:path h="688384" w="1571767">
                  <a:moveTo>
                    <a:pt x="0" y="0"/>
                  </a:moveTo>
                  <a:lnTo>
                    <a:pt x="1571767" y="0"/>
                  </a:lnTo>
                  <a:lnTo>
                    <a:pt x="1571767" y="688384"/>
                  </a:lnTo>
                  <a:lnTo>
                    <a:pt x="0" y="688384"/>
                  </a:lnTo>
                  <a:close/>
                </a:path>
              </a:pathLst>
            </a:custGeom>
            <a:solidFill>
              <a:srgbClr val="000000">
                <a:alpha val="0"/>
              </a:srgbClr>
            </a:solidFill>
            <a:ln w="38100" cap="sq">
              <a:solidFill>
                <a:srgbClr val="000000"/>
              </a:solidFill>
              <a:prstDash val="solid"/>
              <a:miter/>
            </a:ln>
          </p:spPr>
        </p:sp>
        <p:sp>
          <p:nvSpPr>
            <p:cNvPr name="TextBox 19" id="19"/>
            <p:cNvSpPr txBox="true"/>
            <p:nvPr/>
          </p:nvSpPr>
          <p:spPr>
            <a:xfrm>
              <a:off x="0" y="-19050"/>
              <a:ext cx="1571767" cy="707434"/>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false" rot="0">
            <a:off x="8359667" y="3162396"/>
            <a:ext cx="7515449" cy="2915542"/>
          </a:xfrm>
          <a:custGeom>
            <a:avLst/>
            <a:gdLst/>
            <a:ahLst/>
            <a:cxnLst/>
            <a:rect r="r" b="b" t="t" l="l"/>
            <a:pathLst>
              <a:path h="2915542" w="7515449">
                <a:moveTo>
                  <a:pt x="0" y="0"/>
                </a:moveTo>
                <a:lnTo>
                  <a:pt x="7515450" y="0"/>
                </a:lnTo>
                <a:lnTo>
                  <a:pt x="7515450" y="2915542"/>
                </a:lnTo>
                <a:lnTo>
                  <a:pt x="0" y="2915542"/>
                </a:lnTo>
                <a:lnTo>
                  <a:pt x="0" y="0"/>
                </a:lnTo>
                <a:close/>
              </a:path>
            </a:pathLst>
          </a:custGeom>
          <a:blipFill>
            <a:blip r:embed="rId4"/>
            <a:stretch>
              <a:fillRect l="-2354" t="0" r="0" b="0"/>
            </a:stretch>
          </a:blipFill>
        </p:spPr>
      </p:sp>
      <p:sp>
        <p:nvSpPr>
          <p:cNvPr name="Freeform 21" id="21"/>
          <p:cNvSpPr/>
          <p:nvPr/>
        </p:nvSpPr>
        <p:spPr>
          <a:xfrm flipH="false" flipV="false" rot="0">
            <a:off x="2688029" y="6561773"/>
            <a:ext cx="7173999" cy="3258656"/>
          </a:xfrm>
          <a:custGeom>
            <a:avLst/>
            <a:gdLst/>
            <a:ahLst/>
            <a:cxnLst/>
            <a:rect r="r" b="b" t="t" l="l"/>
            <a:pathLst>
              <a:path h="3258656" w="7173999">
                <a:moveTo>
                  <a:pt x="0" y="0"/>
                </a:moveTo>
                <a:lnTo>
                  <a:pt x="7173999" y="0"/>
                </a:lnTo>
                <a:lnTo>
                  <a:pt x="7173999" y="3258655"/>
                </a:lnTo>
                <a:lnTo>
                  <a:pt x="0" y="3258655"/>
                </a:lnTo>
                <a:lnTo>
                  <a:pt x="0" y="0"/>
                </a:lnTo>
                <a:close/>
              </a:path>
            </a:pathLst>
          </a:custGeom>
          <a:blipFill>
            <a:blip r:embed="rId5"/>
            <a:stretch>
              <a:fillRect l="0" t="0" r="0" b="0"/>
            </a:stretch>
          </a:blipFill>
        </p:spPr>
      </p:sp>
      <p:sp>
        <p:nvSpPr>
          <p:cNvPr name="TextBox 22" id="22"/>
          <p:cNvSpPr txBox="true"/>
          <p:nvPr/>
        </p:nvSpPr>
        <p:spPr>
          <a:xfrm rot="0">
            <a:off x="0" y="2134393"/>
            <a:ext cx="18288000" cy="429260"/>
          </a:xfrm>
          <a:prstGeom prst="rect">
            <a:avLst/>
          </a:prstGeom>
        </p:spPr>
        <p:txBody>
          <a:bodyPr anchor="t" rtlCol="false" tIns="0" lIns="0" bIns="0" rIns="0">
            <a:spAutoFit/>
          </a:bodyPr>
          <a:lstStyle/>
          <a:p>
            <a:pPr algn="ctr">
              <a:lnSpc>
                <a:spcPts val="3640"/>
              </a:lnSpc>
              <a:spcBef>
                <a:spcPct val="0"/>
              </a:spcBef>
            </a:pPr>
            <a:r>
              <a:rPr lang="en-US" sz="2600">
                <a:solidFill>
                  <a:srgbClr val="1A1A1A"/>
                </a:solidFill>
                <a:latin typeface="Open Sauce"/>
              </a:rPr>
              <a:t>Added Kinematics and Inverse Kinematics function blocks</a:t>
            </a:r>
          </a:p>
        </p:txBody>
      </p:sp>
      <p:sp>
        <p:nvSpPr>
          <p:cNvPr name="Freeform 23" id="23"/>
          <p:cNvSpPr/>
          <p:nvPr/>
        </p:nvSpPr>
        <p:spPr>
          <a:xfrm flipH="false" flipV="false" rot="0">
            <a:off x="-4021903" y="3665046"/>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C52FF">
                <a:alpha val="100000"/>
              </a:srgbClr>
            </a:gs>
            <a:gs pos="50000">
              <a:srgbClr val="5CE1E6">
                <a:alpha val="100000"/>
              </a:srgbClr>
            </a:gs>
            <a:gs pos="100000">
              <a:srgbClr val="451F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545429" y="5891266"/>
            <a:ext cx="8096641" cy="3948186"/>
          </a:xfrm>
          <a:custGeom>
            <a:avLst/>
            <a:gdLst/>
            <a:ahLst/>
            <a:cxnLst/>
            <a:rect r="r" b="b" t="t" l="l"/>
            <a:pathLst>
              <a:path h="3948186" w="8096641">
                <a:moveTo>
                  <a:pt x="0" y="0"/>
                </a:moveTo>
                <a:lnTo>
                  <a:pt x="8096641" y="0"/>
                </a:lnTo>
                <a:lnTo>
                  <a:pt x="8096641" y="3948186"/>
                </a:lnTo>
                <a:lnTo>
                  <a:pt x="0" y="3948186"/>
                </a:lnTo>
                <a:lnTo>
                  <a:pt x="0" y="0"/>
                </a:lnTo>
                <a:close/>
              </a:path>
            </a:pathLst>
          </a:custGeom>
          <a:blipFill>
            <a:blip r:embed="rId2"/>
            <a:stretch>
              <a:fillRect l="0" t="0" r="0" b="0"/>
            </a:stretch>
          </a:blipFill>
          <a:ln w="66675" cap="sq">
            <a:solidFill>
              <a:srgbClr val="000000"/>
            </a:solidFill>
            <a:prstDash val="solid"/>
            <a:miter/>
          </a:ln>
        </p:spPr>
      </p:sp>
      <p:sp>
        <p:nvSpPr>
          <p:cNvPr name="Freeform 3" id="3"/>
          <p:cNvSpPr/>
          <p:nvPr/>
        </p:nvSpPr>
        <p:spPr>
          <a:xfrm flipH="false" flipV="false" rot="0">
            <a:off x="11348863" y="2006361"/>
            <a:ext cx="6529184" cy="5104226"/>
          </a:xfrm>
          <a:custGeom>
            <a:avLst/>
            <a:gdLst/>
            <a:ahLst/>
            <a:cxnLst/>
            <a:rect r="r" b="b" t="t" l="l"/>
            <a:pathLst>
              <a:path h="5104226" w="6529184">
                <a:moveTo>
                  <a:pt x="0" y="0"/>
                </a:moveTo>
                <a:lnTo>
                  <a:pt x="6529184" y="0"/>
                </a:lnTo>
                <a:lnTo>
                  <a:pt x="6529184" y="5104226"/>
                </a:lnTo>
                <a:lnTo>
                  <a:pt x="0" y="5104226"/>
                </a:lnTo>
                <a:lnTo>
                  <a:pt x="0" y="0"/>
                </a:lnTo>
                <a:close/>
              </a:path>
            </a:pathLst>
          </a:custGeom>
          <a:blipFill>
            <a:blip r:embed="rId3"/>
            <a:stretch>
              <a:fillRect l="-1968" t="-4825" r="0" b="0"/>
            </a:stretch>
          </a:blipFill>
        </p:spPr>
      </p:sp>
      <p:sp>
        <p:nvSpPr>
          <p:cNvPr name="AutoShape 4" id="4"/>
          <p:cNvSpPr/>
          <p:nvPr/>
        </p:nvSpPr>
        <p:spPr>
          <a:xfrm flipV="true">
            <a:off x="4066428" y="4558474"/>
            <a:ext cx="7282435" cy="2468458"/>
          </a:xfrm>
          <a:prstGeom prst="line">
            <a:avLst/>
          </a:prstGeom>
          <a:ln cap="flat" w="38100">
            <a:solidFill>
              <a:srgbClr val="000000"/>
            </a:solidFill>
            <a:prstDash val="solid"/>
            <a:headEnd type="none" len="sm" w="sm"/>
            <a:tailEnd type="arrow" len="sm" w="med"/>
          </a:ln>
        </p:spPr>
      </p:sp>
      <p:sp>
        <p:nvSpPr>
          <p:cNvPr name="TextBox 5" id="5"/>
          <p:cNvSpPr txBox="true"/>
          <p:nvPr/>
        </p:nvSpPr>
        <p:spPr>
          <a:xfrm rot="0">
            <a:off x="351694" y="661799"/>
            <a:ext cx="9500469" cy="53809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Canva Sans"/>
              </a:rPr>
              <a:t>Provided input coordinates to inverse kinematics block</a:t>
            </a:r>
          </a:p>
          <a:p>
            <a:pPr marL="734059" indent="-367030" lvl="1">
              <a:lnSpc>
                <a:spcPts val="4759"/>
              </a:lnSpc>
              <a:buFont typeface="Arial"/>
              <a:buChar char="•"/>
            </a:pPr>
            <a:r>
              <a:rPr lang="en-US" sz="3399">
                <a:solidFill>
                  <a:srgbClr val="000000"/>
                </a:solidFill>
                <a:latin typeface="Canva Sans"/>
              </a:rPr>
              <a:t> Using Signal Editors and switches the desired coordinates were given in order to visualise the motion of the robot</a:t>
            </a:r>
          </a:p>
          <a:p>
            <a:pPr marL="734059" indent="-367030" lvl="1">
              <a:lnSpc>
                <a:spcPts val="4759"/>
              </a:lnSpc>
              <a:buFont typeface="Arial"/>
              <a:buChar char="•"/>
            </a:pPr>
            <a:r>
              <a:rPr lang="en-US" sz="3399">
                <a:solidFill>
                  <a:srgbClr val="000000"/>
                </a:solidFill>
                <a:latin typeface="Canva Sans"/>
              </a:rPr>
              <a:t>this method of using the signal editors and switches would make debugging easier </a:t>
            </a:r>
          </a:p>
          <a:p>
            <a:pPr algn="ctr">
              <a:lnSpc>
                <a:spcPts val="4759"/>
              </a:lnSpc>
            </a:pPr>
          </a:p>
        </p:txBody>
      </p:sp>
      <p:sp>
        <p:nvSpPr>
          <p:cNvPr name="Freeform 6" id="6"/>
          <p:cNvSpPr/>
          <p:nvPr/>
        </p:nvSpPr>
        <p:spPr>
          <a:xfrm flipH="false" flipV="false" rot="0">
            <a:off x="8642070" y="6844404"/>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905984" y="-3499560"/>
            <a:ext cx="6709932" cy="6885191"/>
          </a:xfrm>
          <a:custGeom>
            <a:avLst/>
            <a:gdLst/>
            <a:ahLst/>
            <a:cxnLst/>
            <a:rect r="r" b="b" t="t" l="l"/>
            <a:pathLst>
              <a:path h="6885191" w="6709932">
                <a:moveTo>
                  <a:pt x="0" y="0"/>
                </a:moveTo>
                <a:lnTo>
                  <a:pt x="6709932" y="0"/>
                </a:lnTo>
                <a:lnTo>
                  <a:pt x="6709932" y="6885191"/>
                </a:lnTo>
                <a:lnTo>
                  <a:pt x="0" y="68851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F33D17045F7E4788FC2131AB42FF96" ma:contentTypeVersion="4" ma:contentTypeDescription="Create a new document." ma:contentTypeScope="" ma:versionID="b03bf7c6ca36612f4a2642fcf305101b">
  <xsd:schema xmlns:xsd="http://www.w3.org/2001/XMLSchema" xmlns:xs="http://www.w3.org/2001/XMLSchema" xmlns:p="http://schemas.microsoft.com/office/2006/metadata/properties" xmlns:ns2="91974d8b-7cab-4e73-b250-8dc82e9cc72e" targetNamespace="http://schemas.microsoft.com/office/2006/metadata/properties" ma:root="true" ma:fieldsID="9b7effcdb2486319078aa44fabdc2633" ns2:_="">
    <xsd:import namespace="91974d8b-7cab-4e73-b250-8dc82e9cc72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974d8b-7cab-4e73-b250-8dc82e9cc7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65498D-89FC-4C52-90E9-8B51FA4C1FC8}"/>
</file>

<file path=customXml/itemProps2.xml><?xml version="1.0" encoding="utf-8"?>
<ds:datastoreItem xmlns:ds="http://schemas.openxmlformats.org/officeDocument/2006/customXml" ds:itemID="{CD02BFFA-5870-4B20-B4BE-182D82790397}"/>
</file>

<file path=customXml/itemProps3.xml><?xml version="1.0" encoding="utf-8"?>
<ds:datastoreItem xmlns:ds="http://schemas.openxmlformats.org/officeDocument/2006/customXml" ds:itemID="{2722C4A0-638F-4315-B805-8CBEF0A20210}"/>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and Control of RRP Manipulator Arm</dc:title>
  <cp:revision>1</cp:revision>
  <dcterms:created xsi:type="dcterms:W3CDTF">2006-08-16T00:00:00Z</dcterms:created>
  <dcterms:modified xsi:type="dcterms:W3CDTF">2011-08-01T06:04:30Z</dcterms:modified>
  <dc:identifier>DAF0zhQcNkU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0x010100FAF33D17045F7E4788FC2131AB42FF96</vt:lpwstr>
  </property>
</Properties>
</file>